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2"/>
  </p:notesMasterIdLst>
  <p:handoutMasterIdLst>
    <p:handoutMasterId r:id="rId13"/>
  </p:handoutMasterIdLst>
  <p:sldIdLst>
    <p:sldId id="257" r:id="rId2"/>
    <p:sldId id="258" r:id="rId3"/>
    <p:sldId id="261" r:id="rId4"/>
    <p:sldId id="262" r:id="rId5"/>
    <p:sldId id="260" r:id="rId6"/>
    <p:sldId id="263" r:id="rId7"/>
    <p:sldId id="265" r:id="rId8"/>
    <p:sldId id="264" r:id="rId9"/>
    <p:sldId id="259" r:id="rId10"/>
    <p:sldId id="266" r:id="rId11"/>
  </p:sldIdLst>
  <p:sldSz cx="12192000" cy="6858000"/>
  <p:notesSz cx="6858000" cy="9144000"/>
  <p:defaultTextStyle>
    <a:defPPr rtl="0">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197"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sl" dirty="0"/>
            <a:t>1969</a:t>
          </a:r>
        </a:p>
      </dgm:t>
    </dgm:pt>
    <dgm:pt modelId="{9978A89C-C2F1-4241-807C-13619E6D6376}" type="parTrans" cxnId="{277179CE-E2F5-4733-8D23-9E37CACB7B9E}">
      <dgm:prSet/>
      <dgm:spPr/>
      <dgm:t>
        <a:bodyPr rtlCol="0"/>
        <a:lstStyle/>
        <a:p>
          <a:pPr rtl="0"/>
          <a:endParaRPr lang="en-US"/>
        </a:p>
      </dgm:t>
    </dgm:pt>
    <dgm:pt modelId="{1DECF9F5-40C0-4379-BCCE-7BCAAD54807B}" type="sibTrans" cxnId="{277179CE-E2F5-4733-8D23-9E37CACB7B9E}">
      <dgm:prSet/>
      <dgm:spPr/>
      <dgm:t>
        <a:bodyPr rtlCol="0"/>
        <a:lstStyle/>
        <a:p>
          <a:pPr rtl="0"/>
          <a:endParaRPr lang="en-US"/>
        </a:p>
      </dgm:t>
    </dgm:pt>
    <dgm:pt modelId="{C057D6ED-8F49-42DC-B8A7-C07F68F0F734}">
      <dgm:prSet/>
      <dgm:spPr/>
      <dgm:t>
        <a:bodyPr rtlCol="0"/>
        <a:lstStyle/>
        <a:p>
          <a:pPr rtl="0"/>
          <a:r>
            <a:rPr lang="sl" dirty="0"/>
            <a:t>John Bowbly:</a:t>
          </a:r>
        </a:p>
        <a:p>
          <a:pPr rtl="0"/>
          <a:r>
            <a:rPr lang="sl-SI" dirty="0"/>
            <a:t>P</a:t>
          </a:r>
          <a:r>
            <a:rPr lang="sl" dirty="0"/>
            <a:t>rvi del trilogije: Navezanost </a:t>
          </a:r>
        </a:p>
      </dgm:t>
    </dgm:pt>
    <dgm:pt modelId="{131D11D9-3030-4E3B-8F84-0108E6497B2A}" type="parTrans" cxnId="{FB0FA082-3950-4822-951F-05A1A9548F18}">
      <dgm:prSet/>
      <dgm:spPr/>
      <dgm:t>
        <a:bodyPr rtlCol="0"/>
        <a:lstStyle/>
        <a:p>
          <a:pPr rtl="0"/>
          <a:endParaRPr lang="en-US"/>
        </a:p>
      </dgm:t>
    </dgm:pt>
    <dgm:pt modelId="{6E885013-4246-43E1-A818-2251A99C8FD2}" type="sibTrans" cxnId="{FB0FA082-3950-4822-951F-05A1A9548F18}">
      <dgm:prSet/>
      <dgm:spPr/>
      <dgm:t>
        <a:bodyPr rtlCol="0"/>
        <a:lstStyle/>
        <a:p>
          <a:pPr rtl="0"/>
          <a:endParaRPr lang="en-US"/>
        </a:p>
      </dgm:t>
    </dgm:pt>
    <dgm:pt modelId="{9845D52A-E054-4EB0-A5A3-32AE7DC6D645}">
      <dgm:prSet/>
      <dgm:spPr/>
      <dgm:t>
        <a:bodyPr rtlCol="0"/>
        <a:lstStyle/>
        <a:p>
          <a:pPr rtl="0"/>
          <a:r>
            <a:rPr lang="sl" dirty="0"/>
            <a:t>1970</a:t>
          </a:r>
        </a:p>
      </dgm:t>
    </dgm:pt>
    <dgm:pt modelId="{952EE001-86C3-4022-96EE-ABDB540B8A78}" type="parTrans" cxnId="{B04C6215-C46D-4282-963F-02A26E25C8AB}">
      <dgm:prSet/>
      <dgm:spPr/>
      <dgm:t>
        <a:bodyPr rtlCol="0"/>
        <a:lstStyle/>
        <a:p>
          <a:pPr rtl="0"/>
          <a:endParaRPr lang="en-US"/>
        </a:p>
      </dgm:t>
    </dgm:pt>
    <dgm:pt modelId="{796364FD-7651-493A-AEE5-8DD45DF8EEAC}" type="sibTrans" cxnId="{B04C6215-C46D-4282-963F-02A26E25C8AB}">
      <dgm:prSet/>
      <dgm:spPr/>
      <dgm:t>
        <a:bodyPr rtlCol="0"/>
        <a:lstStyle/>
        <a:p>
          <a:pPr rtl="0"/>
          <a:endParaRPr lang="en-US"/>
        </a:p>
      </dgm:t>
    </dgm:pt>
    <dgm:pt modelId="{566C4A8F-CE66-4FF5-AF11-6C385F74A275}">
      <dgm:prSet/>
      <dgm:spPr/>
      <dgm:t>
        <a:bodyPr rtlCol="0"/>
        <a:lstStyle/>
        <a:p>
          <a:pPr rtl="0"/>
          <a:r>
            <a:rPr lang="sl" dirty="0"/>
            <a:t>Mary Ainsworth:</a:t>
          </a:r>
        </a:p>
        <a:p>
          <a:pPr rtl="0"/>
          <a:r>
            <a:rPr lang="sl" dirty="0"/>
            <a:t>Tuja situacija</a:t>
          </a:r>
        </a:p>
      </dgm:t>
    </dgm:pt>
    <dgm:pt modelId="{375C5A5E-5F04-4FE8-98F8-795867C18A18}" type="parTrans" cxnId="{66E8CE3C-459F-4648-B4D7-5039298A0E92}">
      <dgm:prSet/>
      <dgm:spPr/>
      <dgm:t>
        <a:bodyPr rtlCol="0"/>
        <a:lstStyle/>
        <a:p>
          <a:pPr rtl="0"/>
          <a:endParaRPr lang="en-US"/>
        </a:p>
      </dgm:t>
    </dgm:pt>
    <dgm:pt modelId="{E74B8A5E-78D9-4E5B-86E1-203DE271581F}" type="sibTrans" cxnId="{66E8CE3C-459F-4648-B4D7-5039298A0E92}">
      <dgm:prSet/>
      <dgm:spPr/>
      <dgm:t>
        <a:bodyPr rtlCol="0"/>
        <a:lstStyle/>
        <a:p>
          <a:pPr rtl="0"/>
          <a:endParaRPr lang="en-US"/>
        </a:p>
      </dgm:t>
    </dgm:pt>
    <dgm:pt modelId="{9AC77E87-FC4D-4F04-889B-73358514DC0D}">
      <dgm:prSet/>
      <dgm:spPr/>
      <dgm:t>
        <a:bodyPr rtlCol="0"/>
        <a:lstStyle/>
        <a:p>
          <a:pPr rtl="0"/>
          <a:r>
            <a:rPr lang="sl" dirty="0"/>
            <a:t>2024</a:t>
          </a:r>
        </a:p>
      </dgm:t>
    </dgm:pt>
    <dgm:pt modelId="{B29F90F6-921F-42B9-A496-5D121F61821E}" type="parTrans" cxnId="{04774158-8FAB-47B4-A2EE-D3D3A7E958BE}">
      <dgm:prSet/>
      <dgm:spPr/>
      <dgm:t>
        <a:bodyPr rtlCol="0"/>
        <a:lstStyle/>
        <a:p>
          <a:pPr rtl="0"/>
          <a:endParaRPr lang="en-US"/>
        </a:p>
      </dgm:t>
    </dgm:pt>
    <dgm:pt modelId="{3A77AB9A-DF29-465E-A0A5-D4FA3D0C537F}" type="sibTrans" cxnId="{04774158-8FAB-47B4-A2EE-D3D3A7E958BE}">
      <dgm:prSet/>
      <dgm:spPr/>
      <dgm:t>
        <a:bodyPr rtlCol="0"/>
        <a:lstStyle/>
        <a:p>
          <a:pPr rtl="0"/>
          <a:endParaRPr lang="en-US"/>
        </a:p>
      </dgm:t>
    </dgm:pt>
    <dgm:pt modelId="{C2F0E5C9-2943-4A9B-872F-ECF6B159E9F4}">
      <dgm:prSet/>
      <dgm:spPr/>
      <dgm:t>
        <a:bodyPr rtlCol="0"/>
        <a:lstStyle/>
        <a:p>
          <a:pPr rtl="0"/>
          <a:r>
            <a:rPr lang="sl" dirty="0"/>
            <a:t>Teorija postane splošno znana</a:t>
          </a:r>
        </a:p>
      </dgm:t>
    </dgm:pt>
    <dgm:pt modelId="{1A62CB6F-38D7-44F2-AFAB-0C4382E3DA24}" type="sibTrans" cxnId="{F7608388-5A1F-4FE9-96E5-520EA7B1F725}">
      <dgm:prSet/>
      <dgm:spPr/>
      <dgm:t>
        <a:bodyPr rtlCol="0"/>
        <a:lstStyle/>
        <a:p>
          <a:pPr rtl="0"/>
          <a:endParaRPr lang="en-US"/>
        </a:p>
      </dgm:t>
    </dgm:pt>
    <dgm:pt modelId="{8FBB852D-32B7-4273-9DE3-951F1CFE69EC}" type="parTrans" cxnId="{F7608388-5A1F-4FE9-96E5-520EA7B1F725}">
      <dgm:prSet/>
      <dgm:spPr/>
      <dgm:t>
        <a:bodyPr rtlCol="0"/>
        <a:lstStyle/>
        <a:p>
          <a:pPr rtl="0"/>
          <a:endParaRPr lang="en-US"/>
        </a:p>
      </dgm:t>
    </dgm:pt>
    <dgm:pt modelId="{D6614DDC-66DE-4E26-A0E6-8B5D4F611437}" type="pres">
      <dgm:prSet presAssocID="{08F627ED-A304-4697-8C44-18E45D3D2B1A}" presName="Name0" presStyleCnt="0">
        <dgm:presLayoutVars>
          <dgm:chMax/>
          <dgm:chPref/>
          <dgm:animLvl val="lvl"/>
        </dgm:presLayoutVars>
      </dgm:prSet>
      <dgm:spPr/>
    </dgm:pt>
    <dgm:pt modelId="{769CE8F7-0E21-46E4-8D2D-63A034E4D32A}" type="pres">
      <dgm:prSet presAssocID="{5FC34D3A-C8D4-483C-8695-507470E74D50}" presName="composite" presStyleCnt="0"/>
      <dgm:spPr/>
    </dgm:pt>
    <dgm:pt modelId="{FC51A82C-7C01-41E7-95A1-E0F165353360}" type="pres">
      <dgm:prSet presAssocID="{5FC34D3A-C8D4-483C-8695-507470E74D50}" presName="Parent1" presStyleLbl="alignNode1" presStyleIdx="0" presStyleCnt="3">
        <dgm:presLayoutVars>
          <dgm:chMax val="1"/>
          <dgm:chPref val="1"/>
          <dgm:bulletEnabled val="1"/>
        </dgm:presLayoutVars>
      </dgm:prSet>
      <dgm:spPr/>
    </dgm:pt>
    <dgm:pt modelId="{03E7967D-6C10-4379-9B37-4F5A8CF4EED8}" type="pres">
      <dgm:prSet presAssocID="{5FC34D3A-C8D4-483C-8695-507470E74D50}" presName="Childtext1" presStyleLbl="revTx" presStyleIdx="0" presStyleCnt="3">
        <dgm:presLayoutVars>
          <dgm:chMax val="0"/>
          <dgm:chPref val="0"/>
          <dgm:bulletEnabled/>
        </dgm:presLayoutVars>
      </dgm:prSet>
      <dgm:spPr/>
    </dgm:pt>
    <dgm:pt modelId="{52CF010F-1351-4148-8701-92F5768EC7DC}" type="pres">
      <dgm:prSet presAssocID="{5FC34D3A-C8D4-483C-8695-507470E74D50}"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2C4F6DC-B23C-4A1D-86BA-D1DEB98692E9}" type="pres">
      <dgm:prSet presAssocID="{5FC34D3A-C8D4-483C-8695-507470E74D50}" presName="ConnectLineEnd" presStyleLbl="node1" presStyleIdx="0" presStyleCnt="3"/>
      <dgm:spPr/>
    </dgm:pt>
    <dgm:pt modelId="{151E949D-E2E2-482F-BBE3-8BC267057E7B}" type="pres">
      <dgm:prSet presAssocID="{5FC34D3A-C8D4-483C-8695-507470E74D50}" presName="EmptyPane" presStyleCnt="0"/>
      <dgm:spPr/>
    </dgm:pt>
    <dgm:pt modelId="{4FB3A766-643A-4ACA-8E5D-2C95FFB87076}" type="pres">
      <dgm:prSet presAssocID="{1DECF9F5-40C0-4379-BCCE-7BCAAD54807B}" presName="spaceBetweenRectangles" presStyleLbl="fgAcc1" presStyleIdx="0" presStyleCnt="2"/>
      <dgm:spPr/>
    </dgm:pt>
    <dgm:pt modelId="{4630FBA4-1F51-4A32-B0E4-88E47053D0D9}" type="pres">
      <dgm:prSet presAssocID="{9845D52A-E054-4EB0-A5A3-32AE7DC6D645}" presName="composite" presStyleCnt="0"/>
      <dgm:spPr/>
    </dgm:pt>
    <dgm:pt modelId="{D39499CF-3BA1-4BBD-960A-4434BA9F21A7}" type="pres">
      <dgm:prSet presAssocID="{9845D52A-E054-4EB0-A5A3-32AE7DC6D645}" presName="Parent1" presStyleLbl="alignNode1" presStyleIdx="1" presStyleCnt="3">
        <dgm:presLayoutVars>
          <dgm:chMax val="1"/>
          <dgm:chPref val="1"/>
          <dgm:bulletEnabled val="1"/>
        </dgm:presLayoutVars>
      </dgm:prSet>
      <dgm:spPr/>
    </dgm:pt>
    <dgm:pt modelId="{5E76ADAA-D3EE-462D-A737-9D3772B6C76F}" type="pres">
      <dgm:prSet presAssocID="{9845D52A-E054-4EB0-A5A3-32AE7DC6D645}" presName="Childtext1" presStyleLbl="revTx" presStyleIdx="1" presStyleCnt="3">
        <dgm:presLayoutVars>
          <dgm:chMax val="0"/>
          <dgm:chPref val="0"/>
          <dgm:bulletEnabled/>
        </dgm:presLayoutVars>
      </dgm:prSet>
      <dgm:spPr/>
    </dgm:pt>
    <dgm:pt modelId="{F514349A-AC82-402F-8DA0-95785071B5F0}" type="pres">
      <dgm:prSet presAssocID="{9845D52A-E054-4EB0-A5A3-32AE7DC6D645}"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BBACFDEF-20FB-406A-9641-2F4782D85F9F}" type="pres">
      <dgm:prSet presAssocID="{9845D52A-E054-4EB0-A5A3-32AE7DC6D645}" presName="ConnectLineEnd" presStyleLbl="node1" presStyleIdx="1" presStyleCnt="3"/>
      <dgm:spPr/>
    </dgm:pt>
    <dgm:pt modelId="{E12CB119-910F-4C38-9D07-4EF7748B1BD6}" type="pres">
      <dgm:prSet presAssocID="{9845D52A-E054-4EB0-A5A3-32AE7DC6D645}" presName="EmptyPane" presStyleCnt="0"/>
      <dgm:spPr/>
    </dgm:pt>
    <dgm:pt modelId="{6C1697D8-F9A2-4451-950E-C8D8168BBC75}" type="pres">
      <dgm:prSet presAssocID="{796364FD-7651-493A-AEE5-8DD45DF8EEAC}" presName="spaceBetweenRectangles" presStyleLbl="fgAcc1" presStyleIdx="1" presStyleCnt="2"/>
      <dgm:spPr/>
    </dgm:pt>
    <dgm:pt modelId="{258D101A-CA89-4BD3-9BA0-F95214FF0550}" type="pres">
      <dgm:prSet presAssocID="{9AC77E87-FC4D-4F04-889B-73358514DC0D}" presName="composite" presStyleCnt="0"/>
      <dgm:spPr/>
    </dgm:pt>
    <dgm:pt modelId="{E38B2215-81DF-4D79-BB37-17C8C9F898E7}" type="pres">
      <dgm:prSet presAssocID="{9AC77E87-FC4D-4F04-889B-73358514DC0D}" presName="Parent1" presStyleLbl="alignNode1" presStyleIdx="2" presStyleCnt="3">
        <dgm:presLayoutVars>
          <dgm:chMax val="1"/>
          <dgm:chPref val="1"/>
          <dgm:bulletEnabled val="1"/>
        </dgm:presLayoutVars>
      </dgm:prSet>
      <dgm:spPr/>
    </dgm:pt>
    <dgm:pt modelId="{2E1F219F-885D-437D-9D95-1C496EBAD119}" type="pres">
      <dgm:prSet presAssocID="{9AC77E87-FC4D-4F04-889B-73358514DC0D}" presName="Childtext1" presStyleLbl="revTx" presStyleIdx="2" presStyleCnt="3">
        <dgm:presLayoutVars>
          <dgm:chMax val="0"/>
          <dgm:chPref val="0"/>
          <dgm:bulletEnabled/>
        </dgm:presLayoutVars>
      </dgm:prSet>
      <dgm:spPr/>
    </dgm:pt>
    <dgm:pt modelId="{8801BA21-B732-43C2-BD4E-EED526CA614C}" type="pres">
      <dgm:prSet presAssocID="{9AC77E87-FC4D-4F04-889B-73358514DC0D}"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ED3C7052-C7D3-4A48-8DD7-C35F83E9E14D}" type="pres">
      <dgm:prSet presAssocID="{9AC77E87-FC4D-4F04-889B-73358514DC0D}" presName="ConnectLineEnd" presStyleLbl="node1" presStyleIdx="2" presStyleCnt="3"/>
      <dgm:spPr/>
    </dgm:pt>
    <dgm:pt modelId="{E1638529-5025-4BCE-9448-174A6B1F9AFC}" type="pres">
      <dgm:prSet presAssocID="{9AC77E87-FC4D-4F04-889B-73358514DC0D}"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66E8CE3C-459F-4648-B4D7-5039298A0E92}" srcId="{9845D52A-E054-4EB0-A5A3-32AE7DC6D645}" destId="{566C4A8F-CE66-4FF5-AF11-6C385F74A275}" srcOrd="0" destOrd="0" parTransId="{375C5A5E-5F04-4FE8-98F8-795867C18A18}" sibTransId="{E74B8A5E-78D9-4E5B-86E1-203DE271581F}"/>
    <dgm:cxn modelId="{DC951A47-D712-4DDF-BC45-034C400F587A}" type="presOf" srcId="{08F627ED-A304-4697-8C44-18E45D3D2B1A}" destId="{D6614DDC-66DE-4E26-A0E6-8B5D4F611437}" srcOrd="0" destOrd="0" presId="urn:microsoft.com/office/officeart/2016/7/layout/HexagonTimeline"/>
    <dgm:cxn modelId="{49EFF76F-887C-4DB3-847E-B88D6BC6A77B}" type="presOf" srcId="{C2F0E5C9-2943-4A9B-872F-ECF6B159E9F4}" destId="{2E1F219F-885D-437D-9D95-1C496EBAD119}" srcOrd="0" destOrd="0" presId="urn:microsoft.com/office/officeart/2016/7/layout/HexagonTimeline"/>
    <dgm:cxn modelId="{CB98D256-5AB4-4B9D-AD69-15CA4B5C1220}" type="presOf" srcId="{566C4A8F-CE66-4FF5-AF11-6C385F74A275}" destId="{5E76ADAA-D3EE-462D-A737-9D3772B6C76F}" srcOrd="0" destOrd="0" presId="urn:microsoft.com/office/officeart/2016/7/layout/HexagonTimeline"/>
    <dgm:cxn modelId="{04774158-8FAB-47B4-A2EE-D3D3A7E958BE}" srcId="{08F627ED-A304-4697-8C44-18E45D3D2B1A}" destId="{9AC77E87-FC4D-4F04-889B-73358514DC0D}" srcOrd="2" destOrd="0" parTransId="{B29F90F6-921F-42B9-A496-5D121F61821E}" sibTransId="{3A77AB9A-DF29-465E-A0A5-D4FA3D0C537F}"/>
    <dgm:cxn modelId="{29E5675A-D36F-4E0E-B6B3-F7B5A3728BC3}" type="presOf" srcId="{C057D6ED-8F49-42DC-B8A7-C07F68F0F734}" destId="{03E7967D-6C10-4379-9B37-4F5A8CF4EED8}"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07EFBDB0-8C3C-4140-851A-D6494FDB0B7A}" type="presOf" srcId="{9845D52A-E054-4EB0-A5A3-32AE7DC6D645}" destId="{D39499CF-3BA1-4BBD-960A-4434BA9F21A7}" srcOrd="0" destOrd="0" presId="urn:microsoft.com/office/officeart/2016/7/layout/HexagonTimeline"/>
    <dgm:cxn modelId="{6E1CE7C2-A87C-4E64-9245-7487AB728B9A}" type="presOf" srcId="{9AC77E87-FC4D-4F04-889B-73358514DC0D}" destId="{E38B2215-81DF-4D79-BB37-17C8C9F898E7}" srcOrd="0" destOrd="0" presId="urn:microsoft.com/office/officeart/2016/7/layout/HexagonTimeline"/>
    <dgm:cxn modelId="{277179CE-E2F5-4733-8D23-9E37CACB7B9E}" srcId="{08F627ED-A304-4697-8C44-18E45D3D2B1A}" destId="{5FC34D3A-C8D4-483C-8695-507470E74D50}" srcOrd="0" destOrd="0" parTransId="{9978A89C-C2F1-4241-807C-13619E6D6376}" sibTransId="{1DECF9F5-40C0-4379-BCCE-7BCAAD54807B}"/>
    <dgm:cxn modelId="{A0697AD9-4F1C-44DF-9F0B-484ED62574F5}" type="presOf" srcId="{5FC34D3A-C8D4-483C-8695-507470E74D50}" destId="{FC51A82C-7C01-41E7-95A1-E0F165353360}" srcOrd="0" destOrd="0" presId="urn:microsoft.com/office/officeart/2016/7/layout/HexagonTimeline"/>
    <dgm:cxn modelId="{5B0C5A64-640A-44DE-9231-55D8B9A431B8}" type="presParOf" srcId="{D6614DDC-66DE-4E26-A0E6-8B5D4F611437}" destId="{769CE8F7-0E21-46E4-8D2D-63A034E4D32A}" srcOrd="0" destOrd="0" presId="urn:microsoft.com/office/officeart/2016/7/layout/HexagonTimeline"/>
    <dgm:cxn modelId="{C97A35EB-F4F5-44C0-B2D0-19AF31DC2223}" type="presParOf" srcId="{769CE8F7-0E21-46E4-8D2D-63A034E4D32A}" destId="{FC51A82C-7C01-41E7-95A1-E0F165353360}" srcOrd="0" destOrd="0" presId="urn:microsoft.com/office/officeart/2016/7/layout/HexagonTimeline"/>
    <dgm:cxn modelId="{1BEB00C5-1AFC-46FC-849A-D490784DB52E}" type="presParOf" srcId="{769CE8F7-0E21-46E4-8D2D-63A034E4D32A}" destId="{03E7967D-6C10-4379-9B37-4F5A8CF4EED8}" srcOrd="1" destOrd="0" presId="urn:microsoft.com/office/officeart/2016/7/layout/HexagonTimeline"/>
    <dgm:cxn modelId="{498AAC8F-D211-4064-80B2-75359BE901E4}" type="presParOf" srcId="{769CE8F7-0E21-46E4-8D2D-63A034E4D32A}" destId="{52CF010F-1351-4148-8701-92F5768EC7DC}" srcOrd="2" destOrd="0" presId="urn:microsoft.com/office/officeart/2016/7/layout/HexagonTimeline"/>
    <dgm:cxn modelId="{F3FAB4D5-BB8E-491A-A343-49D331762E47}" type="presParOf" srcId="{769CE8F7-0E21-46E4-8D2D-63A034E4D32A}" destId="{62C4F6DC-B23C-4A1D-86BA-D1DEB98692E9}" srcOrd="3" destOrd="0" presId="urn:microsoft.com/office/officeart/2016/7/layout/HexagonTimeline"/>
    <dgm:cxn modelId="{2F93DD1C-5D61-4E63-ABD3-9D5E5D20D4D2}" type="presParOf" srcId="{769CE8F7-0E21-46E4-8D2D-63A034E4D32A}" destId="{151E949D-E2E2-482F-BBE3-8BC267057E7B}" srcOrd="4" destOrd="0" presId="urn:microsoft.com/office/officeart/2016/7/layout/HexagonTimeline"/>
    <dgm:cxn modelId="{7C0E3781-57A7-45F1-A9B7-AD7B29B66966}" type="presParOf" srcId="{D6614DDC-66DE-4E26-A0E6-8B5D4F611437}" destId="{4FB3A766-643A-4ACA-8E5D-2C95FFB87076}" srcOrd="1" destOrd="0" presId="urn:microsoft.com/office/officeart/2016/7/layout/HexagonTimeline"/>
    <dgm:cxn modelId="{434FF653-D75F-4952-8E75-D3AF3DA482CB}" type="presParOf" srcId="{D6614DDC-66DE-4E26-A0E6-8B5D4F611437}" destId="{4630FBA4-1F51-4A32-B0E4-88E47053D0D9}" srcOrd="2" destOrd="0" presId="urn:microsoft.com/office/officeart/2016/7/layout/HexagonTimeline"/>
    <dgm:cxn modelId="{255D0E88-A582-4AB9-85D4-3CCE25636858}" type="presParOf" srcId="{4630FBA4-1F51-4A32-B0E4-88E47053D0D9}" destId="{D39499CF-3BA1-4BBD-960A-4434BA9F21A7}" srcOrd="0" destOrd="0" presId="urn:microsoft.com/office/officeart/2016/7/layout/HexagonTimeline"/>
    <dgm:cxn modelId="{EB99A48A-7C1E-46F6-BDF1-CF76EFA8B1BE}" type="presParOf" srcId="{4630FBA4-1F51-4A32-B0E4-88E47053D0D9}" destId="{5E76ADAA-D3EE-462D-A737-9D3772B6C76F}" srcOrd="1" destOrd="0" presId="urn:microsoft.com/office/officeart/2016/7/layout/HexagonTimeline"/>
    <dgm:cxn modelId="{A5B350CB-1F08-407B-AB74-C0A9D5254180}" type="presParOf" srcId="{4630FBA4-1F51-4A32-B0E4-88E47053D0D9}" destId="{F514349A-AC82-402F-8DA0-95785071B5F0}" srcOrd="2" destOrd="0" presId="urn:microsoft.com/office/officeart/2016/7/layout/HexagonTimeline"/>
    <dgm:cxn modelId="{3AEF0478-205F-4564-A8F2-A009D04A4716}" type="presParOf" srcId="{4630FBA4-1F51-4A32-B0E4-88E47053D0D9}" destId="{BBACFDEF-20FB-406A-9641-2F4782D85F9F}" srcOrd="3" destOrd="0" presId="urn:microsoft.com/office/officeart/2016/7/layout/HexagonTimeline"/>
    <dgm:cxn modelId="{E91CE1AF-35AF-4453-8B3B-CCA366030481}" type="presParOf" srcId="{4630FBA4-1F51-4A32-B0E4-88E47053D0D9}" destId="{E12CB119-910F-4C38-9D07-4EF7748B1BD6}" srcOrd="4" destOrd="0" presId="urn:microsoft.com/office/officeart/2016/7/layout/HexagonTimeline"/>
    <dgm:cxn modelId="{830D18A3-5BD1-43DE-A8C7-D3AD84C79C41}" type="presParOf" srcId="{D6614DDC-66DE-4E26-A0E6-8B5D4F611437}" destId="{6C1697D8-F9A2-4451-950E-C8D8168BBC75}" srcOrd="3" destOrd="0" presId="urn:microsoft.com/office/officeart/2016/7/layout/HexagonTimeline"/>
    <dgm:cxn modelId="{A2FC9288-5AD0-464F-A27B-3C029EB82A78}" type="presParOf" srcId="{D6614DDC-66DE-4E26-A0E6-8B5D4F611437}" destId="{258D101A-CA89-4BD3-9BA0-F95214FF0550}" srcOrd="4" destOrd="0" presId="urn:microsoft.com/office/officeart/2016/7/layout/HexagonTimeline"/>
    <dgm:cxn modelId="{3E0287D5-85BD-4EA8-8360-16EA3B96ED89}" type="presParOf" srcId="{258D101A-CA89-4BD3-9BA0-F95214FF0550}" destId="{E38B2215-81DF-4D79-BB37-17C8C9F898E7}" srcOrd="0" destOrd="0" presId="urn:microsoft.com/office/officeart/2016/7/layout/HexagonTimeline"/>
    <dgm:cxn modelId="{7053D88C-9828-4A50-8590-4A4874885273}" type="presParOf" srcId="{258D101A-CA89-4BD3-9BA0-F95214FF0550}" destId="{2E1F219F-885D-437D-9D95-1C496EBAD119}" srcOrd="1" destOrd="0" presId="urn:microsoft.com/office/officeart/2016/7/layout/HexagonTimeline"/>
    <dgm:cxn modelId="{CD524EB0-8DDC-47BC-8050-14B4AE3DE867}" type="presParOf" srcId="{258D101A-CA89-4BD3-9BA0-F95214FF0550}" destId="{8801BA21-B732-43C2-BD4E-EED526CA614C}" srcOrd="2" destOrd="0" presId="urn:microsoft.com/office/officeart/2016/7/layout/HexagonTimeline"/>
    <dgm:cxn modelId="{7C871D98-1568-47DF-AD10-05B6D83FE291}" type="presParOf" srcId="{258D101A-CA89-4BD3-9BA0-F95214FF0550}" destId="{ED3C7052-C7D3-4A48-8DD7-C35F83E9E14D}" srcOrd="3" destOrd="0" presId="urn:microsoft.com/office/officeart/2016/7/layout/HexagonTimeline"/>
    <dgm:cxn modelId="{2B694A21-4ED9-4979-ACB7-DABE9ECD1399}" type="presParOf" srcId="{258D101A-CA89-4BD3-9BA0-F95214FF0550}" destId="{E1638529-5025-4BCE-9448-174A6B1F9AFC}"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A82C-7C01-41E7-95A1-E0F165353360}">
      <dsp:nvSpPr>
        <dsp:cNvPr id="0" name=""/>
        <dsp:cNvSpPr/>
      </dsp:nvSpPr>
      <dsp:spPr>
        <a:xfrm>
          <a:off x="316501" y="1604214"/>
          <a:ext cx="1610849"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sl" sz="1100" kern="1200" dirty="0"/>
            <a:t>1969</a:t>
          </a:r>
        </a:p>
      </dsp:txBody>
      <dsp:txXfrm>
        <a:off x="316501" y="1604214"/>
        <a:ext cx="1523346" cy="437513"/>
      </dsp:txXfrm>
    </dsp:sp>
    <dsp:sp modelId="{03E7967D-6C10-4379-9B37-4F5A8CF4EED8}">
      <dsp:nvSpPr>
        <dsp:cNvPr id="0" name=""/>
        <dsp:cNvSpPr/>
      </dsp:nvSpPr>
      <dsp:spPr>
        <a:xfrm>
          <a:off x="3280" y="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sl" sz="1100" kern="1200" dirty="0"/>
            <a:t>John Bowbly:</a:t>
          </a:r>
        </a:p>
        <a:p>
          <a:pPr marL="0" lvl="0" indent="0" algn="ctr" defTabSz="488950" rtl="0">
            <a:lnSpc>
              <a:spcPct val="90000"/>
            </a:lnSpc>
            <a:spcBef>
              <a:spcPct val="0"/>
            </a:spcBef>
            <a:spcAft>
              <a:spcPct val="35000"/>
            </a:spcAft>
            <a:buNone/>
          </a:pPr>
          <a:r>
            <a:rPr lang="sl-SI" sz="1100" kern="1200" dirty="0"/>
            <a:t>P</a:t>
          </a:r>
          <a:r>
            <a:rPr lang="sl" sz="1100" kern="1200" dirty="0"/>
            <a:t>rvi del trilogije: Navezanost </a:t>
          </a:r>
        </a:p>
      </dsp:txBody>
      <dsp:txXfrm>
        <a:off x="3280" y="0"/>
        <a:ext cx="2237291" cy="1166701"/>
      </dsp:txXfrm>
    </dsp:sp>
    <dsp:sp modelId="{4FB3A766-643A-4ACA-8E5D-2C95FFB87076}">
      <dsp:nvSpPr>
        <dsp:cNvPr id="0" name=""/>
        <dsp:cNvSpPr/>
      </dsp:nvSpPr>
      <dsp:spPr>
        <a:xfrm>
          <a:off x="1927350" y="1822971"/>
          <a:ext cx="626441" cy="0"/>
        </a:xfrm>
        <a:custGeom>
          <a:avLst/>
          <a:gdLst/>
          <a:ahLst/>
          <a:cxnLst/>
          <a:rect l="0" t="0" r="0" b="0"/>
          <a:pathLst>
            <a:path>
              <a:moveTo>
                <a:pt x="0" y="0"/>
              </a:moveTo>
              <a:lnTo>
                <a:pt x="626441"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CF010F-1351-4148-8701-92F5768EC7DC}">
      <dsp:nvSpPr>
        <dsp:cNvPr id="0" name=""/>
        <dsp:cNvSpPr/>
      </dsp:nvSpPr>
      <dsp:spPr>
        <a:xfrm>
          <a:off x="1121925"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C4F6DC-B23C-4A1D-86BA-D1DEB98692E9}">
      <dsp:nvSpPr>
        <dsp:cNvPr id="0" name=""/>
        <dsp:cNvSpPr/>
      </dsp:nvSpPr>
      <dsp:spPr>
        <a:xfrm>
          <a:off x="1085466"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499CF-3BA1-4BBD-960A-4434BA9F21A7}">
      <dsp:nvSpPr>
        <dsp:cNvPr id="0" name=""/>
        <dsp:cNvSpPr/>
      </dsp:nvSpPr>
      <dsp:spPr>
        <a:xfrm>
          <a:off x="2553792" y="1604214"/>
          <a:ext cx="1610849"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sl" sz="1100" kern="1200" dirty="0"/>
            <a:t>1970</a:t>
          </a:r>
        </a:p>
      </dsp:txBody>
      <dsp:txXfrm>
        <a:off x="2746364" y="1656517"/>
        <a:ext cx="1225705" cy="332907"/>
      </dsp:txXfrm>
    </dsp:sp>
    <dsp:sp modelId="{5E76ADAA-D3EE-462D-A737-9D3772B6C76F}">
      <dsp:nvSpPr>
        <dsp:cNvPr id="0" name=""/>
        <dsp:cNvSpPr/>
      </dsp:nvSpPr>
      <dsp:spPr>
        <a:xfrm>
          <a:off x="2240571" y="247924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sl" sz="1100" kern="1200" dirty="0"/>
            <a:t>Mary Ainsworth:</a:t>
          </a:r>
        </a:p>
        <a:p>
          <a:pPr marL="0" lvl="0" indent="0" algn="ctr" defTabSz="488950" rtl="0">
            <a:lnSpc>
              <a:spcPct val="90000"/>
            </a:lnSpc>
            <a:spcBef>
              <a:spcPct val="0"/>
            </a:spcBef>
            <a:spcAft>
              <a:spcPct val="35000"/>
            </a:spcAft>
            <a:buNone/>
          </a:pPr>
          <a:r>
            <a:rPr lang="sl" sz="1100" kern="1200" dirty="0"/>
            <a:t>Tuja situacija</a:t>
          </a:r>
        </a:p>
      </dsp:txBody>
      <dsp:txXfrm>
        <a:off x="2240571" y="2479240"/>
        <a:ext cx="2237291" cy="1166701"/>
      </dsp:txXfrm>
    </dsp:sp>
    <dsp:sp modelId="{6C1697D8-F9A2-4451-950E-C8D8168BBC75}">
      <dsp:nvSpPr>
        <dsp:cNvPr id="0" name=""/>
        <dsp:cNvSpPr/>
      </dsp:nvSpPr>
      <dsp:spPr>
        <a:xfrm>
          <a:off x="4164641" y="1822971"/>
          <a:ext cx="626441" cy="0"/>
        </a:xfrm>
        <a:custGeom>
          <a:avLst/>
          <a:gdLst/>
          <a:ahLst/>
          <a:cxnLst/>
          <a:rect l="0" t="0" r="0" b="0"/>
          <a:pathLst>
            <a:path>
              <a:moveTo>
                <a:pt x="0" y="0"/>
              </a:moveTo>
              <a:lnTo>
                <a:pt x="626441"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4349A-AC82-402F-8DA0-95785071B5F0}">
      <dsp:nvSpPr>
        <dsp:cNvPr id="0" name=""/>
        <dsp:cNvSpPr/>
      </dsp:nvSpPr>
      <dsp:spPr>
        <a:xfrm>
          <a:off x="3359216"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ACFDEF-20FB-406A-9641-2F4782D85F9F}">
      <dsp:nvSpPr>
        <dsp:cNvPr id="0" name=""/>
        <dsp:cNvSpPr/>
      </dsp:nvSpPr>
      <dsp:spPr>
        <a:xfrm>
          <a:off x="3322757" y="240632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B2215-81DF-4D79-BB37-17C8C9F898E7}">
      <dsp:nvSpPr>
        <dsp:cNvPr id="0" name=""/>
        <dsp:cNvSpPr/>
      </dsp:nvSpPr>
      <dsp:spPr>
        <a:xfrm rot="10800000">
          <a:off x="4791083" y="1604214"/>
          <a:ext cx="1610849"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sl" sz="1100" kern="1200" dirty="0"/>
            <a:t>2024</a:t>
          </a:r>
        </a:p>
      </dsp:txBody>
      <dsp:txXfrm rot="10800000">
        <a:off x="4878586" y="1604214"/>
        <a:ext cx="1523346" cy="437513"/>
      </dsp:txXfrm>
    </dsp:sp>
    <dsp:sp modelId="{2E1F219F-885D-437D-9D95-1C496EBAD119}">
      <dsp:nvSpPr>
        <dsp:cNvPr id="0" name=""/>
        <dsp:cNvSpPr/>
      </dsp:nvSpPr>
      <dsp:spPr>
        <a:xfrm>
          <a:off x="4477862" y="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sl" sz="1100" kern="1200" dirty="0"/>
            <a:t>Teorija postane splošno znana</a:t>
          </a:r>
        </a:p>
      </dsp:txBody>
      <dsp:txXfrm>
        <a:off x="4477862" y="0"/>
        <a:ext cx="2237291" cy="1166701"/>
      </dsp:txXfrm>
    </dsp:sp>
    <dsp:sp modelId="{8801BA21-B732-43C2-BD4E-EED526CA614C}">
      <dsp:nvSpPr>
        <dsp:cNvPr id="0" name=""/>
        <dsp:cNvSpPr/>
      </dsp:nvSpPr>
      <dsp:spPr>
        <a:xfrm>
          <a:off x="5596508"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D3C7052-C7D3-4A48-8DD7-C35F83E9E14D}">
      <dsp:nvSpPr>
        <dsp:cNvPr id="0" name=""/>
        <dsp:cNvSpPr/>
      </dsp:nvSpPr>
      <dsp:spPr>
        <a:xfrm>
          <a:off x="5560048"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Označba mesta za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C5605EC-8585-4D9D-8330-C6DBCA277CAA}" type="datetime1">
              <a:rPr lang="sl-SI" smtClean="0"/>
              <a:t>14. 11. 2023</a:t>
            </a:fld>
            <a:endParaRPr lang="en-US" dirty="0"/>
          </a:p>
        </p:txBody>
      </p:sp>
      <p:sp>
        <p:nvSpPr>
          <p:cNvPr id="4" name="Označba mesta za nogo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Označba mesta številke diapoz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1A8EE09-76CC-4000-B080-9F213DA7DCEF}" type="slidenum">
              <a:rPr lang="en-US" smtClean="0"/>
              <a:t>‹#›</a:t>
            </a:fld>
            <a:endParaRPr lang="en-US"/>
          </a:p>
        </p:txBody>
      </p:sp>
    </p:spTree>
    <p:extLst>
      <p:ext uri="{BB962C8B-B14F-4D97-AF65-F5344CB8AC3E}">
        <p14:creationId xmlns:p14="http://schemas.microsoft.com/office/powerpoint/2010/main" val="6386812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Označba mesta za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775AC3D-DA5D-42AC-A274-DE2E450B9A4F}" type="datetime1">
              <a:rPr lang="sl-SI" smtClean="0"/>
              <a:t>14. 11. 2023</a:t>
            </a:fld>
            <a:endParaRPr lang="en-US"/>
          </a:p>
        </p:txBody>
      </p:sp>
      <p:sp>
        <p:nvSpPr>
          <p:cNvPr id="4" name="Označba mesta za sliko diapoz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l"/>
              <a:t>Uredite sloge besedila matrice</a:t>
            </a:r>
            <a:endParaRPr lang="en-US"/>
          </a:p>
          <a:p>
            <a:pPr lvl="1" rtl="0"/>
            <a:r>
              <a:rPr lang="sl"/>
              <a:t>Druga raven</a:t>
            </a:r>
          </a:p>
          <a:p>
            <a:pPr lvl="2" rtl="0"/>
            <a:r>
              <a:rPr lang="sl"/>
              <a:t>Tretja raven</a:t>
            </a:r>
          </a:p>
          <a:p>
            <a:pPr lvl="3" rtl="0"/>
            <a:r>
              <a:rPr lang="sl"/>
              <a:t>Četrta raven</a:t>
            </a:r>
          </a:p>
          <a:p>
            <a:pPr lvl="4" rtl="0"/>
            <a:r>
              <a:rPr lang="sl"/>
              <a:t>Peta raven</a:t>
            </a:r>
            <a:endParaRPr lang="en-US"/>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8E40627-AA7D-471F-B5F2-0BF9E4C68EB6}" type="slidenum">
              <a:rPr lang="en-US" smtClean="0"/>
              <a:t>‹#›</a:t>
            </a:fld>
            <a:endParaRPr lang="en-US"/>
          </a:p>
        </p:txBody>
      </p:sp>
    </p:spTree>
    <p:extLst>
      <p:ext uri="{BB962C8B-B14F-4D97-AF65-F5344CB8AC3E}">
        <p14:creationId xmlns:p14="http://schemas.microsoft.com/office/powerpoint/2010/main" val="4099545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aslovni diapozitiv">
    <p:spTree>
      <p:nvGrpSpPr>
        <p:cNvPr id="1" name=""/>
        <p:cNvGrpSpPr/>
        <p:nvPr/>
      </p:nvGrpSpPr>
      <p:grpSpPr>
        <a:xfrm>
          <a:off x="0" y="0"/>
          <a:ext cx="0" cy="0"/>
          <a:chOff x="0" y="0"/>
          <a:chExt cx="0" cy="0"/>
        </a:xfrm>
      </p:grpSpPr>
      <p:sp>
        <p:nvSpPr>
          <p:cNvPr id="5" name="Pravokotnik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Pravokotnik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Pravokotnik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Pravokotnik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Skupina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Raven povezovalnik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Raven povezovalnik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Raven povezovalnik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Naslov 1"/>
          <p:cNvSpPr>
            <a:spLocks noGrp="1"/>
          </p:cNvSpPr>
          <p:nvPr>
            <p:ph type="ctrTitle"/>
          </p:nvPr>
        </p:nvSpPr>
        <p:spPr>
          <a:xfrm>
            <a:off x="1629103" y="2244830"/>
            <a:ext cx="8933796" cy="2437232"/>
          </a:xfrm>
        </p:spPr>
        <p:txBody>
          <a:bodyPr tIns="45720" bIns="45720" rtlCol="0" anchor="ctr">
            <a:noAutofit/>
          </a:bodyPr>
          <a:lstStyle>
            <a:lvl1pPr algn="ctr">
              <a:lnSpc>
                <a:spcPct val="83000"/>
              </a:lnSpc>
              <a:defRPr lang="en-US" sz="6400" b="0" kern="1200" cap="all" spc="-100" baseline="0" dirty="0">
                <a:solidFill>
                  <a:schemeClr val="tx1">
                    <a:lumMod val="85000"/>
                    <a:lumOff val="15000"/>
                  </a:schemeClr>
                </a:solidFill>
                <a:effectLst/>
                <a:latin typeface="+mj-lt"/>
                <a:ea typeface="+mn-ea"/>
                <a:cs typeface="+mn-cs"/>
              </a:defRPr>
            </a:lvl1pPr>
          </a:lstStyle>
          <a:p>
            <a:pPr rtl="0"/>
            <a:r>
              <a:rPr lang="sl-SI"/>
              <a:t>Kliknite, če želite urediti slog naslova matrice</a:t>
            </a:r>
            <a:endParaRPr lang="en-US" dirty="0"/>
          </a:p>
        </p:txBody>
      </p:sp>
      <p:sp>
        <p:nvSpPr>
          <p:cNvPr id="3" name="Podnaslov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l-SI"/>
              <a:t>Kliknite, če želite urediti slog podnaslova matrice</a:t>
            </a:r>
            <a:endParaRPr lang="en-US" dirty="0"/>
          </a:p>
        </p:txBody>
      </p:sp>
      <p:sp>
        <p:nvSpPr>
          <p:cNvPr id="20" name="Označba mesta za datum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092DC767-0279-4A54-9038-8BC4A035FBF4}" type="datetime1">
              <a:rPr lang="sl-SI" smtClean="0"/>
              <a:t>14. 11. 2023</a:t>
            </a:fld>
            <a:endParaRPr lang="en-US" dirty="0"/>
          </a:p>
        </p:txBody>
      </p:sp>
      <p:sp>
        <p:nvSpPr>
          <p:cNvPr id="21" name="Označba mesta za nogo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Označba mesta za številko diapoz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sl-SI"/>
              <a:t>Kliknite, če želite urediti slog naslova matrice</a:t>
            </a:r>
            <a:endParaRPr lang="en-US" dirty="0"/>
          </a:p>
        </p:txBody>
      </p:sp>
      <p:sp>
        <p:nvSpPr>
          <p:cNvPr id="3" name="Označba mesta za navpično besedilo 2"/>
          <p:cNvSpPr>
            <a:spLocks noGrp="1"/>
          </p:cNvSpPr>
          <p:nvPr>
            <p:ph type="body" orient="vert" idx="1"/>
          </p:nvPr>
        </p:nvSpPr>
        <p:spPr/>
        <p:txBody>
          <a:bodyPr vert="eaVert" rtlCol="0"/>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4" name="Označba mesta za datum 3"/>
          <p:cNvSpPr>
            <a:spLocks noGrp="1"/>
          </p:cNvSpPr>
          <p:nvPr>
            <p:ph type="dt" sz="half" idx="10"/>
          </p:nvPr>
        </p:nvSpPr>
        <p:spPr/>
        <p:txBody>
          <a:bodyPr rtlCol="0"/>
          <a:lstStyle/>
          <a:p>
            <a:pPr rtl="0"/>
            <a:fld id="{0B0FCE13-55AB-44CB-98FF-B24C5461A566}" type="datetime1">
              <a:rPr lang="sl-SI" smtClean="0"/>
              <a:t>14. 11. 2023</a:t>
            </a:fld>
            <a:endParaRPr lang="en-US"/>
          </a:p>
        </p:txBody>
      </p:sp>
      <p:sp>
        <p:nvSpPr>
          <p:cNvPr id="5" name="Označba mesta za nogo 4"/>
          <p:cNvSpPr>
            <a:spLocks noGrp="1"/>
          </p:cNvSpPr>
          <p:nvPr>
            <p:ph type="ftr" sz="quarter" idx="11"/>
          </p:nvPr>
        </p:nvSpPr>
        <p:spPr/>
        <p:txBody>
          <a:bodyPr rtlCol="0"/>
          <a:lstStyle/>
          <a:p>
            <a:pPr rtl="0"/>
            <a:endParaRPr lang="en-US"/>
          </a:p>
        </p:txBody>
      </p:sp>
      <p:sp>
        <p:nvSpPr>
          <p:cNvPr id="6" name="Označba mesta številke diapozitiva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en naslov in besedilo">
    <p:spTree>
      <p:nvGrpSpPr>
        <p:cNvPr id="1" name=""/>
        <p:cNvGrpSpPr/>
        <p:nvPr/>
      </p:nvGrpSpPr>
      <p:grpSpPr>
        <a:xfrm>
          <a:off x="0" y="0"/>
          <a:ext cx="0" cy="0"/>
          <a:chOff x="0" y="0"/>
          <a:chExt cx="0" cy="0"/>
        </a:xfrm>
      </p:grpSpPr>
      <p:sp>
        <p:nvSpPr>
          <p:cNvPr id="2" name="Navpičen naslov 1"/>
          <p:cNvSpPr>
            <a:spLocks noGrp="1"/>
          </p:cNvSpPr>
          <p:nvPr>
            <p:ph type="title" orient="vert"/>
          </p:nvPr>
        </p:nvSpPr>
        <p:spPr>
          <a:xfrm>
            <a:off x="8991600" y="762000"/>
            <a:ext cx="2362200" cy="5257800"/>
          </a:xfrm>
        </p:spPr>
        <p:txBody>
          <a:bodyPr vert="eaVert" rtlCol="0"/>
          <a:lstStyle/>
          <a:p>
            <a:pPr rtl="0"/>
            <a:r>
              <a:rPr lang="sl-SI"/>
              <a:t>Kliknite, če želite urediti slog naslova matrice</a:t>
            </a:r>
            <a:endParaRPr lang="en-US" dirty="0"/>
          </a:p>
        </p:txBody>
      </p:sp>
      <p:sp>
        <p:nvSpPr>
          <p:cNvPr id="3" name="Označba mesta za navpično besedilo 2"/>
          <p:cNvSpPr>
            <a:spLocks noGrp="1"/>
          </p:cNvSpPr>
          <p:nvPr>
            <p:ph type="body" orient="vert" idx="1"/>
          </p:nvPr>
        </p:nvSpPr>
        <p:spPr>
          <a:xfrm>
            <a:off x="838200" y="762000"/>
            <a:ext cx="8077200" cy="5257800"/>
          </a:xfrm>
        </p:spPr>
        <p:txBody>
          <a:bodyPr vert="eaVert" rtlCol="0"/>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4" name="Označba mesta za datum 3"/>
          <p:cNvSpPr>
            <a:spLocks noGrp="1"/>
          </p:cNvSpPr>
          <p:nvPr>
            <p:ph type="dt" sz="half" idx="10"/>
          </p:nvPr>
        </p:nvSpPr>
        <p:spPr/>
        <p:txBody>
          <a:bodyPr rtlCol="0"/>
          <a:lstStyle/>
          <a:p>
            <a:pPr rtl="0"/>
            <a:fld id="{76659BBA-6B8E-4FED-B297-D362FAA89558}" type="datetime1">
              <a:rPr lang="sl-SI" smtClean="0"/>
              <a:t>14. 11. 2023</a:t>
            </a:fld>
            <a:endParaRPr lang="en-US"/>
          </a:p>
        </p:txBody>
      </p:sp>
      <p:sp>
        <p:nvSpPr>
          <p:cNvPr id="5" name="Označba mesta za nogo 4"/>
          <p:cNvSpPr>
            <a:spLocks noGrp="1"/>
          </p:cNvSpPr>
          <p:nvPr>
            <p:ph type="ftr" sz="quarter" idx="11"/>
          </p:nvPr>
        </p:nvSpPr>
        <p:spPr/>
        <p:txBody>
          <a:bodyPr rtlCol="0"/>
          <a:lstStyle/>
          <a:p>
            <a:pPr rtl="0"/>
            <a:endParaRPr lang="en-US"/>
          </a:p>
        </p:txBody>
      </p:sp>
      <p:sp>
        <p:nvSpPr>
          <p:cNvPr id="6" name="Označba mesta številke diapozitiva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sl-SI"/>
              <a:t>Kliknite, če želite urediti slog naslova matrice</a:t>
            </a:r>
            <a:endParaRPr lang="en-US" dirty="0"/>
          </a:p>
        </p:txBody>
      </p:sp>
      <p:sp>
        <p:nvSpPr>
          <p:cNvPr id="3" name="Označba mesta za vsebino 2"/>
          <p:cNvSpPr>
            <a:spLocks noGrp="1"/>
          </p:cNvSpPr>
          <p:nvPr>
            <p:ph idx="1"/>
          </p:nvPr>
        </p:nvSpPr>
        <p:spPr/>
        <p:txBody>
          <a:bodyPr rtlCol="0"/>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4" name="Označba mesta za datum 3"/>
          <p:cNvSpPr>
            <a:spLocks noGrp="1"/>
          </p:cNvSpPr>
          <p:nvPr>
            <p:ph type="dt" sz="half" idx="10"/>
          </p:nvPr>
        </p:nvSpPr>
        <p:spPr/>
        <p:txBody>
          <a:bodyPr rtlCol="0"/>
          <a:lstStyle/>
          <a:p>
            <a:pPr rtl="0"/>
            <a:fld id="{2571C501-366B-4893-9C14-0008781E52EF}" type="datetime1">
              <a:rPr lang="sl-SI" smtClean="0"/>
              <a:t>14. 11. 2023</a:t>
            </a:fld>
            <a:endParaRPr lang="en-US"/>
          </a:p>
        </p:txBody>
      </p:sp>
      <p:sp>
        <p:nvSpPr>
          <p:cNvPr id="5" name="Označba mesta za nogo 4"/>
          <p:cNvSpPr>
            <a:spLocks noGrp="1"/>
          </p:cNvSpPr>
          <p:nvPr>
            <p:ph type="ftr" sz="quarter" idx="11"/>
          </p:nvPr>
        </p:nvSpPr>
        <p:spPr/>
        <p:txBody>
          <a:bodyPr rtlCol="0"/>
          <a:lstStyle/>
          <a:p>
            <a:pPr rtl="0"/>
            <a:endParaRPr lang="en-US"/>
          </a:p>
        </p:txBody>
      </p:sp>
      <p:sp>
        <p:nvSpPr>
          <p:cNvPr id="6" name="Označba mesta številke diapozitiva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Glava odseka">
    <p:spTree>
      <p:nvGrpSpPr>
        <p:cNvPr id="1" name=""/>
        <p:cNvGrpSpPr/>
        <p:nvPr/>
      </p:nvGrpSpPr>
      <p:grpSpPr>
        <a:xfrm>
          <a:off x="0" y="0"/>
          <a:ext cx="0" cy="0"/>
          <a:chOff x="0" y="0"/>
          <a:chExt cx="0" cy="0"/>
        </a:xfrm>
      </p:grpSpPr>
      <p:sp>
        <p:nvSpPr>
          <p:cNvPr id="15" name="Pravokotnik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Pravokotnik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Pravokotnik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Pravokotnik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Naslov 1"/>
          <p:cNvSpPr>
            <a:spLocks noGrp="1"/>
          </p:cNvSpPr>
          <p:nvPr>
            <p:ph type="title"/>
          </p:nvPr>
        </p:nvSpPr>
        <p:spPr>
          <a:xfrm>
            <a:off x="1629156" y="2275165"/>
            <a:ext cx="8933688" cy="2406895"/>
          </a:xfrm>
        </p:spPr>
        <p:txBody>
          <a:bodyPr rtlCol="0" anchor="ctr">
            <a:noAutofit/>
          </a:bodyPr>
          <a:lstStyle>
            <a:lvl1pPr algn="ctr">
              <a:lnSpc>
                <a:spcPct val="83000"/>
              </a:lnSpc>
              <a:defRPr lang="en-US" sz="6400" kern="1200" cap="all" spc="-100" baseline="0" dirty="0">
                <a:solidFill>
                  <a:schemeClr val="tx1">
                    <a:lumMod val="85000"/>
                    <a:lumOff val="15000"/>
                  </a:schemeClr>
                </a:solidFill>
                <a:effectLst/>
                <a:latin typeface="+mj-lt"/>
                <a:ea typeface="+mn-ea"/>
                <a:cs typeface="+mn-cs"/>
              </a:defRPr>
            </a:lvl1pPr>
          </a:lstStyle>
          <a:p>
            <a:pPr rtl="0"/>
            <a:r>
              <a:rPr lang="sl-SI"/>
              <a:t>Kliknite, če želite urediti slog naslova matrice</a:t>
            </a:r>
            <a:endParaRPr lang="en-US" dirty="0"/>
          </a:p>
        </p:txBody>
      </p:sp>
      <p:grpSp>
        <p:nvGrpSpPr>
          <p:cNvPr id="16" name="Skupina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Raven povezovalnik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Raven povezovalnik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Raven povezovalnik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Označba mesta besedila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sl-SI"/>
              <a:t>Kliknite za urejanje slogov besedila matrice</a:t>
            </a:r>
          </a:p>
        </p:txBody>
      </p:sp>
      <p:sp>
        <p:nvSpPr>
          <p:cNvPr id="4" name="Označba mesta za datum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9FB84655-0EF2-452F-82C4-5F9891FEBFE9}" type="datetime1">
              <a:rPr lang="sl-SI" smtClean="0"/>
              <a:t>14. 11. 2023</a:t>
            </a:fld>
            <a:endParaRPr lang="en-US" dirty="0"/>
          </a:p>
        </p:txBody>
      </p:sp>
      <p:sp>
        <p:nvSpPr>
          <p:cNvPr id="5" name="Označba mesta za nogo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Označba mesta številke diapoz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8" name="Naslov 7"/>
          <p:cNvSpPr>
            <a:spLocks noGrp="1"/>
          </p:cNvSpPr>
          <p:nvPr>
            <p:ph type="title"/>
          </p:nvPr>
        </p:nvSpPr>
        <p:spPr/>
        <p:txBody>
          <a:bodyPr rtlCol="0"/>
          <a:lstStyle/>
          <a:p>
            <a:pPr rtl="0"/>
            <a:r>
              <a:rPr lang="sl-SI"/>
              <a:t>Kliknite, če želite urediti slog naslova matrice</a:t>
            </a:r>
            <a:endParaRPr lang="en-US" dirty="0"/>
          </a:p>
        </p:txBody>
      </p:sp>
      <p:sp>
        <p:nvSpPr>
          <p:cNvPr id="3" name="Označba mesta za vsebin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4" name="Označba mesta za vsebin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5" name="Označba mesta za datum 4"/>
          <p:cNvSpPr>
            <a:spLocks noGrp="1"/>
          </p:cNvSpPr>
          <p:nvPr>
            <p:ph type="dt" sz="half" idx="10"/>
          </p:nvPr>
        </p:nvSpPr>
        <p:spPr/>
        <p:txBody>
          <a:bodyPr rtlCol="0"/>
          <a:lstStyle/>
          <a:p>
            <a:pPr rtl="0"/>
            <a:fld id="{AC490238-6B52-4EBE-9C47-2521F8196714}" type="datetime1">
              <a:rPr lang="sl-SI" smtClean="0"/>
              <a:t>14. 11. 2023</a:t>
            </a:fld>
            <a:endParaRPr lang="en-US"/>
          </a:p>
        </p:txBody>
      </p:sp>
      <p:sp>
        <p:nvSpPr>
          <p:cNvPr id="6" name="Označba mesta za nogo 5"/>
          <p:cNvSpPr>
            <a:spLocks noGrp="1"/>
          </p:cNvSpPr>
          <p:nvPr>
            <p:ph type="ftr" sz="quarter" idx="11"/>
          </p:nvPr>
        </p:nvSpPr>
        <p:spPr/>
        <p:txBody>
          <a:bodyPr rtlCol="0"/>
          <a:lstStyle/>
          <a:p>
            <a:pPr rtl="0"/>
            <a:endParaRPr lang="en-US"/>
          </a:p>
        </p:txBody>
      </p:sp>
      <p:sp>
        <p:nvSpPr>
          <p:cNvPr id="7" name="Označba mesta številke diapozitiva 6"/>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sl-SI"/>
              <a:t>Kliknite, če želite urediti slog naslova matrice</a:t>
            </a:r>
            <a:endParaRPr lang="en-US" dirty="0"/>
          </a:p>
        </p:txBody>
      </p:sp>
      <p:sp>
        <p:nvSpPr>
          <p:cNvPr id="3" name="Označba mesta za besedil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sl-SI"/>
              <a:t>Kliknite za urejanje slogov besedila matrice</a:t>
            </a:r>
          </a:p>
        </p:txBody>
      </p:sp>
      <p:sp>
        <p:nvSpPr>
          <p:cNvPr id="4" name="Označba mesta za vsebin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sl"/>
          </a:p>
        </p:txBody>
      </p:sp>
      <p:sp>
        <p:nvSpPr>
          <p:cNvPr id="5" name="Označba mesta za besedil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sl-SI"/>
              <a:t>Kliknite za urejanje slogov besedila matrice</a:t>
            </a:r>
          </a:p>
        </p:txBody>
      </p:sp>
      <p:sp>
        <p:nvSpPr>
          <p:cNvPr id="6" name="Označba mesta za vsebin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sl"/>
          </a:p>
        </p:txBody>
      </p:sp>
      <p:sp>
        <p:nvSpPr>
          <p:cNvPr id="7" name="Označba mesta za datum 6"/>
          <p:cNvSpPr>
            <a:spLocks noGrp="1"/>
          </p:cNvSpPr>
          <p:nvPr>
            <p:ph type="dt" sz="half" idx="10"/>
          </p:nvPr>
        </p:nvSpPr>
        <p:spPr/>
        <p:txBody>
          <a:bodyPr rtlCol="0"/>
          <a:lstStyle/>
          <a:p>
            <a:pPr rtl="0"/>
            <a:fld id="{059548B6-D450-410C-A456-C431474486B4}" type="datetime1">
              <a:rPr lang="sl-SI" smtClean="0"/>
              <a:t>14. 11. 2023</a:t>
            </a:fld>
            <a:endParaRPr lang="en-US"/>
          </a:p>
        </p:txBody>
      </p:sp>
      <p:sp>
        <p:nvSpPr>
          <p:cNvPr id="8" name="Označba mesta za nogo 7"/>
          <p:cNvSpPr>
            <a:spLocks noGrp="1"/>
          </p:cNvSpPr>
          <p:nvPr>
            <p:ph type="ftr" sz="quarter" idx="11"/>
          </p:nvPr>
        </p:nvSpPr>
        <p:spPr/>
        <p:txBody>
          <a:bodyPr rtlCol="0"/>
          <a:lstStyle/>
          <a:p>
            <a:pPr rtl="0"/>
            <a:endParaRPr lang="en-US"/>
          </a:p>
        </p:txBody>
      </p:sp>
      <p:sp>
        <p:nvSpPr>
          <p:cNvPr id="9" name="Označba mesta za številko diapozitiva 8"/>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rtlCol="0"/>
          <a:lstStyle/>
          <a:p>
            <a:pPr rtl="0"/>
            <a:r>
              <a:rPr lang="sl-SI"/>
              <a:t>Kliknite, če želite urediti slog naslova matrice</a:t>
            </a:r>
            <a:endParaRPr lang="en-US" dirty="0"/>
          </a:p>
        </p:txBody>
      </p:sp>
      <p:sp>
        <p:nvSpPr>
          <p:cNvPr id="3" name="Označba mesta za datum 2"/>
          <p:cNvSpPr>
            <a:spLocks noGrp="1"/>
          </p:cNvSpPr>
          <p:nvPr>
            <p:ph type="dt" sz="half" idx="10"/>
          </p:nvPr>
        </p:nvSpPr>
        <p:spPr/>
        <p:txBody>
          <a:bodyPr rtlCol="0"/>
          <a:lstStyle/>
          <a:p>
            <a:pPr rtl="0"/>
            <a:fld id="{666B6557-1EA2-4E7F-99F3-5B79A282A22D}" type="datetime1">
              <a:rPr lang="sl-SI" smtClean="0"/>
              <a:t>14. 11. 2023</a:t>
            </a:fld>
            <a:endParaRPr lang="en-US"/>
          </a:p>
        </p:txBody>
      </p:sp>
      <p:sp>
        <p:nvSpPr>
          <p:cNvPr id="4" name="Označba mesta za nogo 3"/>
          <p:cNvSpPr>
            <a:spLocks noGrp="1"/>
          </p:cNvSpPr>
          <p:nvPr>
            <p:ph type="ftr" sz="quarter" idx="11"/>
          </p:nvPr>
        </p:nvSpPr>
        <p:spPr/>
        <p:txBody>
          <a:bodyPr rtlCol="0"/>
          <a:lstStyle/>
          <a:p>
            <a:pPr rtl="0"/>
            <a:endParaRPr lang="en-US"/>
          </a:p>
        </p:txBody>
      </p:sp>
      <p:sp>
        <p:nvSpPr>
          <p:cNvPr id="5" name="Označba mesta številke diapozitiva 4"/>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Označba mesta za datum 1"/>
          <p:cNvSpPr>
            <a:spLocks noGrp="1"/>
          </p:cNvSpPr>
          <p:nvPr>
            <p:ph type="dt" sz="half" idx="10"/>
          </p:nvPr>
        </p:nvSpPr>
        <p:spPr/>
        <p:txBody>
          <a:bodyPr rtlCol="0"/>
          <a:lstStyle/>
          <a:p>
            <a:pPr rtl="0"/>
            <a:fld id="{002CF643-C963-49F9-8AC2-5DAB18A7000D}" type="datetime1">
              <a:rPr lang="sl-SI" smtClean="0"/>
              <a:t>14. 11. 2023</a:t>
            </a:fld>
            <a:endParaRPr lang="en-US"/>
          </a:p>
        </p:txBody>
      </p:sp>
      <p:sp>
        <p:nvSpPr>
          <p:cNvPr id="3" name="Označba mesta za nogo 2"/>
          <p:cNvSpPr>
            <a:spLocks noGrp="1"/>
          </p:cNvSpPr>
          <p:nvPr>
            <p:ph type="ftr" sz="quarter" idx="11"/>
          </p:nvPr>
        </p:nvSpPr>
        <p:spPr/>
        <p:txBody>
          <a:bodyPr rtlCol="0"/>
          <a:lstStyle/>
          <a:p>
            <a:pPr rtl="0"/>
            <a:endParaRPr lang="en-US"/>
          </a:p>
        </p:txBody>
      </p:sp>
      <p:sp>
        <p:nvSpPr>
          <p:cNvPr id="4" name="Označba mesta za številko diapozitiva 3"/>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Vsebina z naslovom">
    <p:spTree>
      <p:nvGrpSpPr>
        <p:cNvPr id="1" name=""/>
        <p:cNvGrpSpPr/>
        <p:nvPr/>
      </p:nvGrpSpPr>
      <p:grpSpPr>
        <a:xfrm>
          <a:off x="0" y="0"/>
          <a:ext cx="0" cy="0"/>
          <a:chOff x="0" y="0"/>
          <a:chExt cx="0" cy="0"/>
        </a:xfrm>
      </p:grpSpPr>
      <p:sp>
        <p:nvSpPr>
          <p:cNvPr id="10" name="Pravokotnik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ravokotnik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Naslov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sl-SI"/>
              <a:t>Kliknite, če želite urediti slog naslova matrice</a:t>
            </a:r>
            <a:endParaRPr lang="en-US" dirty="0"/>
          </a:p>
        </p:txBody>
      </p:sp>
      <p:sp>
        <p:nvSpPr>
          <p:cNvPr id="3" name="Označba mesta za vsebin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sl-SI"/>
              <a:t>Kliknite za urejanje slogov besedila matrice</a:t>
            </a:r>
          </a:p>
          <a:p>
            <a:pPr lvl="1" rtl="0"/>
            <a:r>
              <a:rPr lang="sl-SI"/>
              <a:t>Druga raven</a:t>
            </a:r>
          </a:p>
          <a:p>
            <a:pPr lvl="2" rtl="0"/>
            <a:r>
              <a:rPr lang="sl-SI"/>
              <a:t>Tretja raven</a:t>
            </a:r>
          </a:p>
          <a:p>
            <a:pPr lvl="3" rtl="0"/>
            <a:r>
              <a:rPr lang="sl-SI"/>
              <a:t>Četrta raven</a:t>
            </a:r>
          </a:p>
          <a:p>
            <a:pPr lvl="4" rtl="0"/>
            <a:r>
              <a:rPr lang="sl-SI"/>
              <a:t>Peta raven</a:t>
            </a:r>
            <a:endParaRPr lang="en-US" dirty="0"/>
          </a:p>
        </p:txBody>
      </p:sp>
      <p:sp>
        <p:nvSpPr>
          <p:cNvPr id="4" name="Označba mesta za besedil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sl-SI"/>
              <a:t>Kliknite za urejanje slogov besedila matrice</a:t>
            </a:r>
          </a:p>
        </p:txBody>
      </p:sp>
      <p:sp>
        <p:nvSpPr>
          <p:cNvPr id="8" name="Označba mesta za datum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CE2EDE8E-55F0-452B-8C41-013501233A2E}" type="datetime1">
              <a:rPr lang="sl-SI" smtClean="0"/>
              <a:t>14. 11. 2023</a:t>
            </a:fld>
            <a:endParaRPr lang="en-US"/>
          </a:p>
        </p:txBody>
      </p:sp>
      <p:sp>
        <p:nvSpPr>
          <p:cNvPr id="9" name="Označba mesta za nogo 8"/>
          <p:cNvSpPr>
            <a:spLocks noGrp="1"/>
          </p:cNvSpPr>
          <p:nvPr>
            <p:ph type="ftr" sz="quarter" idx="11"/>
          </p:nvPr>
        </p:nvSpPr>
        <p:spPr>
          <a:xfrm>
            <a:off x="685801" y="6035040"/>
            <a:ext cx="4584700" cy="365760"/>
          </a:xfrm>
        </p:spPr>
        <p:txBody>
          <a:bodyPr rtlCol="0"/>
          <a:lstStyle>
            <a:lvl1pPr algn="l">
              <a:defRPr/>
            </a:lvl1pPr>
          </a:lstStyle>
          <a:p>
            <a:pPr rtl="0"/>
            <a:endParaRPr lang="en-US"/>
          </a:p>
        </p:txBody>
      </p:sp>
      <p:sp>
        <p:nvSpPr>
          <p:cNvPr id="11" name="Označba mesta za številko diapoz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Slika z napisom">
    <p:spTree>
      <p:nvGrpSpPr>
        <p:cNvPr id="1" name=""/>
        <p:cNvGrpSpPr/>
        <p:nvPr/>
      </p:nvGrpSpPr>
      <p:grpSpPr>
        <a:xfrm>
          <a:off x="0" y="0"/>
          <a:ext cx="0" cy="0"/>
          <a:chOff x="0" y="0"/>
          <a:chExt cx="0" cy="0"/>
        </a:xfrm>
      </p:grpSpPr>
      <p:sp>
        <p:nvSpPr>
          <p:cNvPr id="11" name="Pravokotnik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značba mesta za sliko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sl-SI"/>
              <a:t>Kliknite ikono, če želite dodati sliko</a:t>
            </a:r>
            <a:endParaRPr lang="en-US" dirty="0"/>
          </a:p>
        </p:txBody>
      </p:sp>
      <p:sp>
        <p:nvSpPr>
          <p:cNvPr id="5" name="Označba mesta za datum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FAA9D698-1391-44AA-905E-ED5DB4AC2C65}" type="datetime1">
              <a:rPr lang="sl-SI" smtClean="0"/>
              <a:t>14. 11. 2023</a:t>
            </a:fld>
            <a:endParaRPr lang="en-US" dirty="0"/>
          </a:p>
        </p:txBody>
      </p:sp>
      <p:sp>
        <p:nvSpPr>
          <p:cNvPr id="6" name="Označba mesta za nogo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Označba mesta za številko diapozitiva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a:p>
        </p:txBody>
      </p:sp>
      <p:sp>
        <p:nvSpPr>
          <p:cNvPr id="12" name="Pravokotnik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Naslov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sl-SI"/>
              <a:t>Kliknite, če želite urediti slog naslova matrice</a:t>
            </a:r>
            <a:endParaRPr lang="en-US" dirty="0"/>
          </a:p>
        </p:txBody>
      </p:sp>
      <p:sp>
        <p:nvSpPr>
          <p:cNvPr id="4" name="Označba mesta za besedil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sl-SI"/>
              <a:t>Kliknite za urejanje slogov besedila matrice</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Pravokotnik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Pravokotnik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Pravokotnik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Označba mesta za naslov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sl"/>
              <a:t>Kliknite, da uredite slog naslova matrice.</a:t>
            </a:r>
            <a:endParaRPr lang="en-US" dirty="0"/>
          </a:p>
        </p:txBody>
      </p:sp>
      <p:sp>
        <p:nvSpPr>
          <p:cNvPr id="3" name="Označba mesta besedila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sl"/>
              <a:t>Uredite sloge besedila matrice</a:t>
            </a:r>
          </a:p>
          <a:p>
            <a:pPr lvl="1" rtl="0"/>
            <a:r>
              <a:rPr lang="sl"/>
              <a:t>Druga raven</a:t>
            </a:r>
          </a:p>
          <a:p>
            <a:pPr lvl="2" rtl="0"/>
            <a:r>
              <a:rPr lang="sl"/>
              <a:t>Tretja raven</a:t>
            </a:r>
          </a:p>
          <a:p>
            <a:pPr lvl="3" rtl="0"/>
            <a:r>
              <a:rPr lang="sl"/>
              <a:t>Četrta raven</a:t>
            </a:r>
          </a:p>
          <a:p>
            <a:pPr lvl="4" rtl="0"/>
            <a:r>
              <a:rPr lang="sl"/>
              <a:t>Peta raven</a:t>
            </a:r>
            <a:endParaRPr lang="en-US" dirty="0"/>
          </a:p>
        </p:txBody>
      </p:sp>
      <p:sp>
        <p:nvSpPr>
          <p:cNvPr id="4" name="Označba mesta za datum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D992BEA8-4856-415B-A900-8FC7D9A5D772}" type="datetime1">
              <a:rPr lang="sl-SI" smtClean="0"/>
              <a:t>14. 11. 2023</a:t>
            </a:fld>
            <a:endParaRPr lang="en-US" dirty="0"/>
          </a:p>
        </p:txBody>
      </p:sp>
      <p:sp>
        <p:nvSpPr>
          <p:cNvPr id="5" name="Označba mesta no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Označba mesta za številko diapoz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WjOowWxOXCg&amp;ab_channel=Sprouts" TargetMode="External"/><Relationship Id="rId2" Type="http://schemas.openxmlformats.org/officeDocument/2006/relationships/hyperlink" Target="https://www.youtube.com/watch?v=GHNOdsbRuaw&amp;ab_channel=Psych2Go" TargetMode="External"/><Relationship Id="rId1" Type="http://schemas.openxmlformats.org/officeDocument/2006/relationships/slideLayout" Target="../slideLayouts/slideLayout2.xml"/><Relationship Id="rId4" Type="http://schemas.openxmlformats.org/officeDocument/2006/relationships/hyperlink" Target="https://www.youtube.com/watch?v=QTsewNrHUHU&amp;ab_channel=I-LABSUW"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lika 4" descr="Slika vsebuje tkanino, mizo, rdečo barvo in prt&#10;&#10;Opis je bil samodejno ustvarjen">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Pravokotnik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Pravokotnik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Naslov 1">
            <a:extLst>
              <a:ext uri="{FF2B5EF4-FFF2-40B4-BE49-F238E27FC236}">
                <a16:creationId xmlns:a16="http://schemas.microsoft.com/office/drawing/2014/main" id="{18C3B467-088C-4F3D-A9A7-105C4E1E20CD}"/>
              </a:ext>
            </a:extLst>
          </p:cNvPr>
          <p:cNvSpPr>
            <a:spLocks noGrp="1"/>
          </p:cNvSpPr>
          <p:nvPr>
            <p:ph type="ctrTitle"/>
          </p:nvPr>
        </p:nvSpPr>
        <p:spPr>
          <a:xfrm>
            <a:off x="1276054" y="2613547"/>
            <a:ext cx="4775075" cy="1630906"/>
          </a:xfrm>
        </p:spPr>
        <p:txBody>
          <a:bodyPr rtlCol="0">
            <a:normAutofit/>
          </a:bodyPr>
          <a:lstStyle/>
          <a:p>
            <a:pPr rtl="0"/>
            <a:r>
              <a:rPr lang="sl" sz="4400" dirty="0">
                <a:solidFill>
                  <a:schemeClr val="tx1"/>
                </a:solidFill>
              </a:rPr>
              <a:t>Teorija navezanosti</a:t>
            </a: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AE22B4B-E643-4E1E-9F82-EFCFC475061F}"/>
              </a:ext>
            </a:extLst>
          </p:cNvPr>
          <p:cNvSpPr>
            <a:spLocks noGrp="1"/>
          </p:cNvSpPr>
          <p:nvPr>
            <p:ph type="title"/>
          </p:nvPr>
        </p:nvSpPr>
        <p:spPr/>
        <p:txBody>
          <a:bodyPr/>
          <a:lstStyle/>
          <a:p>
            <a:r>
              <a:rPr lang="sl-SI" dirty="0"/>
              <a:t>Posnetki za dodatno razlago</a:t>
            </a:r>
          </a:p>
        </p:txBody>
      </p:sp>
      <p:sp>
        <p:nvSpPr>
          <p:cNvPr id="3" name="Označba mesta vsebine 2">
            <a:extLst>
              <a:ext uri="{FF2B5EF4-FFF2-40B4-BE49-F238E27FC236}">
                <a16:creationId xmlns:a16="http://schemas.microsoft.com/office/drawing/2014/main" id="{B66ED13D-2514-4E63-9D25-6A4ECE9B94AE}"/>
              </a:ext>
            </a:extLst>
          </p:cNvPr>
          <p:cNvSpPr>
            <a:spLocks noGrp="1"/>
          </p:cNvSpPr>
          <p:nvPr>
            <p:ph idx="1"/>
          </p:nvPr>
        </p:nvSpPr>
        <p:spPr/>
        <p:txBody>
          <a:bodyPr/>
          <a:lstStyle/>
          <a:p>
            <a:r>
              <a:rPr lang="sl-SI" dirty="0"/>
              <a:t>Kako se različni stili navezanosti kažejo v šoli/službi, v odnosih in kako v krizi:</a:t>
            </a:r>
          </a:p>
          <a:p>
            <a:pPr lvl="1"/>
            <a:r>
              <a:rPr lang="sl-SI" dirty="0">
                <a:hlinkClick r:id="rId2"/>
              </a:rPr>
              <a:t>https://www.youtube.com/watch?v=GHNOdsbRuaw&amp;ab_channel=Psych2Go</a:t>
            </a:r>
            <a:r>
              <a:rPr lang="sl-SI" dirty="0"/>
              <a:t> </a:t>
            </a:r>
          </a:p>
          <a:p>
            <a:pPr lvl="1"/>
            <a:endParaRPr lang="sl-SI" dirty="0"/>
          </a:p>
          <a:p>
            <a:r>
              <a:rPr lang="sl-SI" dirty="0"/>
              <a:t>Navezanost razložena na primerih</a:t>
            </a:r>
          </a:p>
          <a:p>
            <a:pPr lvl="1"/>
            <a:r>
              <a:rPr lang="sl-SI" dirty="0">
                <a:hlinkClick r:id="rId3"/>
              </a:rPr>
              <a:t>https://www.youtube.com/watch?v=WjOowWxOXCg&amp;ab_channel=Sprouts</a:t>
            </a:r>
            <a:r>
              <a:rPr lang="sl-SI" dirty="0"/>
              <a:t> </a:t>
            </a:r>
          </a:p>
          <a:p>
            <a:pPr lvl="1"/>
            <a:endParaRPr lang="sl-SI" dirty="0"/>
          </a:p>
          <a:p>
            <a:r>
              <a:rPr lang="sl-SI" dirty="0"/>
              <a:t>Tuja situacija: varna navezanost</a:t>
            </a:r>
          </a:p>
          <a:p>
            <a:pPr lvl="1"/>
            <a:r>
              <a:rPr lang="sl-SI" dirty="0">
                <a:hlinkClick r:id="rId4"/>
              </a:rPr>
              <a:t>https://www.youtube.com/watch?v=QTsewNrHUHU&amp;ab_channel=I-LABSUW</a:t>
            </a:r>
            <a:r>
              <a:rPr lang="sl-SI" dirty="0"/>
              <a:t> </a:t>
            </a:r>
          </a:p>
          <a:p>
            <a:pPr lvl="1"/>
            <a:endParaRPr lang="sl-SI" dirty="0"/>
          </a:p>
          <a:p>
            <a:pPr lvl="1"/>
            <a:endParaRPr lang="sl-SI" dirty="0"/>
          </a:p>
          <a:p>
            <a:endParaRPr lang="sl-SI" dirty="0"/>
          </a:p>
          <a:p>
            <a:endParaRPr lang="sl-SI" dirty="0"/>
          </a:p>
        </p:txBody>
      </p:sp>
    </p:spTree>
    <p:extLst>
      <p:ext uri="{BB962C8B-B14F-4D97-AF65-F5344CB8AC3E}">
        <p14:creationId xmlns:p14="http://schemas.microsoft.com/office/powerpoint/2010/main" val="2621683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3" descr="Slika vsebuje tkanino, mizo, rdečo barvo in prt&#10;&#10;Opis je bil samodejno ustvarjen">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9" name="Pravokotnik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Pravokotnik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Naslov 1">
            <a:extLst>
              <a:ext uri="{FF2B5EF4-FFF2-40B4-BE49-F238E27FC236}">
                <a16:creationId xmlns:a16="http://schemas.microsoft.com/office/drawing/2014/main" id="{92C9295F-E638-4F61-AFE2-CF3E40556031}"/>
              </a:ext>
            </a:extLst>
          </p:cNvPr>
          <p:cNvSpPr>
            <a:spLocks noGrp="1"/>
          </p:cNvSpPr>
          <p:nvPr>
            <p:ph type="title"/>
          </p:nvPr>
        </p:nvSpPr>
        <p:spPr>
          <a:xfrm>
            <a:off x="4740751" y="642594"/>
            <a:ext cx="6718433" cy="1746504"/>
          </a:xfrm>
        </p:spPr>
        <p:txBody>
          <a:bodyPr rtlCol="0">
            <a:normAutofit/>
          </a:bodyPr>
          <a:lstStyle/>
          <a:p>
            <a:pPr rtl="0"/>
            <a:r>
              <a:rPr lang="sl" dirty="0">
                <a:solidFill>
                  <a:schemeClr val="tx1">
                    <a:lumMod val="75000"/>
                    <a:lumOff val="25000"/>
                  </a:schemeClr>
                </a:solidFill>
              </a:rPr>
              <a:t>Razvoj teorije navezanosti</a:t>
            </a:r>
            <a:endParaRPr lang="en-US" dirty="0">
              <a:solidFill>
                <a:schemeClr val="tx1">
                  <a:lumMod val="75000"/>
                  <a:lumOff val="25000"/>
                </a:schemeClr>
              </a:solidFill>
            </a:endParaRPr>
          </a:p>
        </p:txBody>
      </p:sp>
      <p:graphicFrame>
        <p:nvGraphicFramePr>
          <p:cNvPr id="31" name="Označba mesta za vsebino 2">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913339415"/>
              </p:ext>
            </p:extLst>
          </p:nvPr>
        </p:nvGraphicFramePr>
        <p:xfrm>
          <a:off x="4740752" y="2389098"/>
          <a:ext cx="6718434" cy="364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Slika 4">
            <a:extLst>
              <a:ext uri="{FF2B5EF4-FFF2-40B4-BE49-F238E27FC236}">
                <a16:creationId xmlns:a16="http://schemas.microsoft.com/office/drawing/2014/main" id="{B98FD331-0985-432E-85D4-C315F2AB1E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9557" y="4481162"/>
            <a:ext cx="1348897" cy="1791612"/>
          </a:xfrm>
          <a:prstGeom prst="rect">
            <a:avLst/>
          </a:prstGeom>
        </p:spPr>
      </p:pic>
      <p:pic>
        <p:nvPicPr>
          <p:cNvPr id="7" name="Slika 6">
            <a:extLst>
              <a:ext uri="{FF2B5EF4-FFF2-40B4-BE49-F238E27FC236}">
                <a16:creationId xmlns:a16="http://schemas.microsoft.com/office/drawing/2014/main" id="{56912A93-3B9E-4782-853F-DFF3A2A105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1210" y="2251938"/>
            <a:ext cx="1637514" cy="1637514"/>
          </a:xfrm>
          <a:prstGeom prst="rect">
            <a:avLst/>
          </a:prstGeom>
        </p:spPr>
      </p:pic>
      <p:pic>
        <p:nvPicPr>
          <p:cNvPr id="9" name="Slika 8">
            <a:extLst>
              <a:ext uri="{FF2B5EF4-FFF2-40B4-BE49-F238E27FC236}">
                <a16:creationId xmlns:a16="http://schemas.microsoft.com/office/drawing/2014/main" id="{94199677-6287-42F9-B8D4-95D550AB8A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1996" y="4642024"/>
            <a:ext cx="2187188" cy="1630750"/>
          </a:xfrm>
          <a:prstGeom prst="rect">
            <a:avLst/>
          </a:prstGeom>
        </p:spPr>
      </p:pic>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F994108-43C0-482A-9C88-D3160C571BD1}"/>
              </a:ext>
            </a:extLst>
          </p:cNvPr>
          <p:cNvSpPr>
            <a:spLocks noGrp="1"/>
          </p:cNvSpPr>
          <p:nvPr>
            <p:ph type="title"/>
          </p:nvPr>
        </p:nvSpPr>
        <p:spPr/>
        <p:txBody>
          <a:bodyPr/>
          <a:lstStyle/>
          <a:p>
            <a:r>
              <a:rPr lang="sl-SI" dirty="0"/>
              <a:t>Navezanost</a:t>
            </a:r>
          </a:p>
        </p:txBody>
      </p:sp>
      <p:sp>
        <p:nvSpPr>
          <p:cNvPr id="3" name="Označba mesta vsebine 2">
            <a:extLst>
              <a:ext uri="{FF2B5EF4-FFF2-40B4-BE49-F238E27FC236}">
                <a16:creationId xmlns:a16="http://schemas.microsoft.com/office/drawing/2014/main" id="{5F04AA54-52F7-48CF-813B-6977D03A1286}"/>
              </a:ext>
            </a:extLst>
          </p:cNvPr>
          <p:cNvSpPr>
            <a:spLocks noGrp="1"/>
          </p:cNvSpPr>
          <p:nvPr>
            <p:ph idx="1"/>
          </p:nvPr>
        </p:nvSpPr>
        <p:spPr/>
        <p:txBody>
          <a:bodyPr/>
          <a:lstStyle/>
          <a:p>
            <a:pPr marL="0" indent="0">
              <a:buNone/>
            </a:pPr>
            <a:r>
              <a:rPr lang="sl-SI" dirty="0"/>
              <a:t>je dejaven, medsebojno močno naklonjen recipročen odnos med dvema osebama. </a:t>
            </a:r>
          </a:p>
        </p:txBody>
      </p:sp>
      <p:pic>
        <p:nvPicPr>
          <p:cNvPr id="6" name="Slika 5">
            <a:extLst>
              <a:ext uri="{FF2B5EF4-FFF2-40B4-BE49-F238E27FC236}">
                <a16:creationId xmlns:a16="http://schemas.microsoft.com/office/drawing/2014/main" id="{9B759ED2-72D3-41CF-8173-7416F7218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698" y="2582566"/>
            <a:ext cx="5090604" cy="3632840"/>
          </a:xfrm>
          <a:prstGeom prst="rect">
            <a:avLst/>
          </a:prstGeom>
        </p:spPr>
      </p:pic>
    </p:spTree>
    <p:extLst>
      <p:ext uri="{BB962C8B-B14F-4D97-AF65-F5344CB8AC3E}">
        <p14:creationId xmlns:p14="http://schemas.microsoft.com/office/powerpoint/2010/main" val="142038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550BA6B3-9888-42C9-8135-167549FD71C8}"/>
              </a:ext>
            </a:extLst>
          </p:cNvPr>
          <p:cNvSpPr>
            <a:spLocks noGrp="1"/>
          </p:cNvSpPr>
          <p:nvPr>
            <p:ph type="title"/>
          </p:nvPr>
        </p:nvSpPr>
        <p:spPr/>
        <p:txBody>
          <a:bodyPr>
            <a:normAutofit/>
          </a:bodyPr>
          <a:lstStyle/>
          <a:p>
            <a:r>
              <a:rPr lang="sl-SI" sz="3600" dirty="0" err="1"/>
              <a:t>Etološka</a:t>
            </a:r>
            <a:r>
              <a:rPr lang="sl-SI" sz="3600" dirty="0"/>
              <a:t> teorija navezanosti (J. </a:t>
            </a:r>
            <a:r>
              <a:rPr lang="sl-SI" sz="3600" dirty="0" err="1"/>
              <a:t>Bowbly</a:t>
            </a:r>
            <a:r>
              <a:rPr lang="sl-SI" sz="3600" dirty="0"/>
              <a:t>, 1969)</a:t>
            </a:r>
          </a:p>
        </p:txBody>
      </p:sp>
      <p:sp>
        <p:nvSpPr>
          <p:cNvPr id="3" name="Označba mesta vsebine 2">
            <a:extLst>
              <a:ext uri="{FF2B5EF4-FFF2-40B4-BE49-F238E27FC236}">
                <a16:creationId xmlns:a16="http://schemas.microsoft.com/office/drawing/2014/main" id="{BA5FED4A-E90B-4E0B-A238-1E24378B6D71}"/>
              </a:ext>
            </a:extLst>
          </p:cNvPr>
          <p:cNvSpPr>
            <a:spLocks noGrp="1"/>
          </p:cNvSpPr>
          <p:nvPr>
            <p:ph idx="1"/>
          </p:nvPr>
        </p:nvSpPr>
        <p:spPr/>
        <p:txBody>
          <a:bodyPr>
            <a:normAutofit/>
          </a:bodyPr>
          <a:lstStyle/>
          <a:p>
            <a:pPr marL="0" indent="0">
              <a:buNone/>
            </a:pPr>
            <a:r>
              <a:rPr lang="sl-SI" dirty="0"/>
              <a:t>Etologija = znanstvena disciplina, ki se ukvarja s preučevanjem genetskih in </a:t>
            </a:r>
            <a:r>
              <a:rPr lang="sl-SI" dirty="0" err="1"/>
              <a:t>okoljskih</a:t>
            </a:r>
            <a:r>
              <a:rPr lang="sl-SI" dirty="0"/>
              <a:t> vplivov na vedenje živali.</a:t>
            </a:r>
          </a:p>
          <a:p>
            <a:r>
              <a:rPr lang="sl-SI" dirty="0"/>
              <a:t>prirojeni signali pri otroku</a:t>
            </a:r>
          </a:p>
          <a:p>
            <a:r>
              <a:rPr lang="sl-SI" dirty="0"/>
              <a:t>prirojena zmožnost odzivanja na signale pri referenčni osebi</a:t>
            </a:r>
          </a:p>
          <a:p>
            <a:r>
              <a:rPr lang="sl-SI" dirty="0"/>
              <a:t>prvo leto življenja </a:t>
            </a:r>
            <a:r>
              <a:rPr lang="sl-SI" dirty="0">
                <a:sym typeface="Wingdings" panose="05000000000000000000" pitchFamily="2" charset="2"/>
              </a:rPr>
              <a:t></a:t>
            </a:r>
            <a:r>
              <a:rPr lang="sl-SI" dirty="0"/>
              <a:t> razvoj močne čustvene povezave na podlagi te recipročne odzivnosti</a:t>
            </a:r>
          </a:p>
          <a:p>
            <a:pPr marL="0" indent="0">
              <a:buNone/>
            </a:pPr>
            <a:endParaRPr lang="sl-SI" dirty="0"/>
          </a:p>
          <a:p>
            <a:pPr marL="0" indent="0">
              <a:buNone/>
            </a:pPr>
            <a:r>
              <a:rPr lang="sl-SI" dirty="0"/>
              <a:t>Faze:</a:t>
            </a:r>
          </a:p>
          <a:p>
            <a:pPr marL="342900" indent="-342900">
              <a:buAutoNum type="arabicPeriod"/>
            </a:pPr>
            <a:r>
              <a:rPr lang="sl-SI" dirty="0"/>
              <a:t>Pred navezanostjo (do meseca in pol).</a:t>
            </a:r>
          </a:p>
          <a:p>
            <a:pPr marL="342900" indent="-342900">
              <a:buAutoNum type="arabicPeriod"/>
            </a:pPr>
            <a:r>
              <a:rPr lang="sl-SI" dirty="0"/>
              <a:t>Faza oblikovanja/nespecifične navezanosti (do cca. 8. meseca).</a:t>
            </a:r>
          </a:p>
          <a:p>
            <a:pPr marL="342900" indent="-342900">
              <a:buAutoNum type="arabicPeriod"/>
            </a:pPr>
            <a:r>
              <a:rPr lang="sl-SI" dirty="0"/>
              <a:t>Faza specifične navezanosti (do leta in pol ali dveh).</a:t>
            </a:r>
          </a:p>
          <a:p>
            <a:pPr marL="342900" indent="-342900">
              <a:buAutoNum type="arabicPeriod"/>
            </a:pPr>
            <a:r>
              <a:rPr lang="sl-SI" dirty="0"/>
              <a:t>Faza oblikovanja recipročnega odnosa.</a:t>
            </a:r>
          </a:p>
        </p:txBody>
      </p:sp>
      <p:pic>
        <p:nvPicPr>
          <p:cNvPr id="6" name="Slika 5">
            <a:extLst>
              <a:ext uri="{FF2B5EF4-FFF2-40B4-BE49-F238E27FC236}">
                <a16:creationId xmlns:a16="http://schemas.microsoft.com/office/drawing/2014/main" id="{0368F5FF-A334-463B-928F-E4777D66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236" y="3722959"/>
            <a:ext cx="4789219" cy="2492447"/>
          </a:xfrm>
          <a:prstGeom prst="rect">
            <a:avLst/>
          </a:prstGeom>
        </p:spPr>
      </p:pic>
    </p:spTree>
    <p:extLst>
      <p:ext uri="{BB962C8B-B14F-4D97-AF65-F5344CB8AC3E}">
        <p14:creationId xmlns:p14="http://schemas.microsoft.com/office/powerpoint/2010/main" val="90857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E3995B1-8EDD-4D6E-A491-1773FAD7CA6B}"/>
              </a:ext>
            </a:extLst>
          </p:cNvPr>
          <p:cNvSpPr>
            <a:spLocks noGrp="1"/>
          </p:cNvSpPr>
          <p:nvPr>
            <p:ph type="title"/>
          </p:nvPr>
        </p:nvSpPr>
        <p:spPr/>
        <p:txBody>
          <a:bodyPr/>
          <a:lstStyle/>
          <a:p>
            <a:r>
              <a:rPr lang="sl-SI" dirty="0"/>
              <a:t>Tuja situacija (M. </a:t>
            </a:r>
            <a:r>
              <a:rPr lang="sl-SI" dirty="0" err="1"/>
              <a:t>Ainsworth</a:t>
            </a:r>
            <a:r>
              <a:rPr lang="sl-SI" dirty="0"/>
              <a:t>, 1970)</a:t>
            </a:r>
          </a:p>
        </p:txBody>
      </p:sp>
      <p:pic>
        <p:nvPicPr>
          <p:cNvPr id="11" name="Označba mesta vsebine 10">
            <a:extLst>
              <a:ext uri="{FF2B5EF4-FFF2-40B4-BE49-F238E27FC236}">
                <a16:creationId xmlns:a16="http://schemas.microsoft.com/office/drawing/2014/main" id="{7C7BF161-5CEF-4FAC-94AB-106B63665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880928"/>
            <a:ext cx="6280232" cy="4339955"/>
          </a:xfrm>
        </p:spPr>
      </p:pic>
      <p:pic>
        <p:nvPicPr>
          <p:cNvPr id="7" name="Slika 6">
            <a:extLst>
              <a:ext uri="{FF2B5EF4-FFF2-40B4-BE49-F238E27FC236}">
                <a16:creationId xmlns:a16="http://schemas.microsoft.com/office/drawing/2014/main" id="{E8B1B96F-9B78-4213-848A-6B42BCE06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829" y="2659604"/>
            <a:ext cx="3960164" cy="2652523"/>
          </a:xfrm>
          <a:prstGeom prst="rect">
            <a:avLst/>
          </a:prstGeom>
        </p:spPr>
      </p:pic>
    </p:spTree>
    <p:extLst>
      <p:ext uri="{BB962C8B-B14F-4D97-AF65-F5344CB8AC3E}">
        <p14:creationId xmlns:p14="http://schemas.microsoft.com/office/powerpoint/2010/main" val="3585660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6AF68EC-2049-4B96-AB63-DFF8E00C84FC}"/>
              </a:ext>
            </a:extLst>
          </p:cNvPr>
          <p:cNvSpPr>
            <a:spLocks noGrp="1"/>
          </p:cNvSpPr>
          <p:nvPr>
            <p:ph type="title"/>
          </p:nvPr>
        </p:nvSpPr>
        <p:spPr/>
        <p:txBody>
          <a:bodyPr>
            <a:normAutofit/>
          </a:bodyPr>
          <a:lstStyle/>
          <a:p>
            <a:r>
              <a:rPr lang="sl-SI" sz="3600" dirty="0"/>
              <a:t>Štirje glavni vzorci navezanosti</a:t>
            </a:r>
          </a:p>
        </p:txBody>
      </p:sp>
      <p:sp>
        <p:nvSpPr>
          <p:cNvPr id="3" name="Označba mesta vsebine 2">
            <a:extLst>
              <a:ext uri="{FF2B5EF4-FFF2-40B4-BE49-F238E27FC236}">
                <a16:creationId xmlns:a16="http://schemas.microsoft.com/office/drawing/2014/main" id="{930E6D5C-81B4-4BE0-ACCE-E1AD3E12AA0D}"/>
              </a:ext>
            </a:extLst>
          </p:cNvPr>
          <p:cNvSpPr>
            <a:spLocks noGrp="1"/>
          </p:cNvSpPr>
          <p:nvPr>
            <p:ph idx="1"/>
          </p:nvPr>
        </p:nvSpPr>
        <p:spPr/>
        <p:txBody>
          <a:bodyPr/>
          <a:lstStyle/>
          <a:p>
            <a:r>
              <a:rPr lang="sl-SI" dirty="0"/>
              <a:t>Varno navezani</a:t>
            </a:r>
          </a:p>
          <a:p>
            <a:pPr lvl="1"/>
            <a:r>
              <a:rPr lang="sl-SI" dirty="0"/>
              <a:t>Distres ob in po ločitvi, hitro pomirjenje ob ponovnem snidenju.</a:t>
            </a:r>
          </a:p>
          <a:p>
            <a:pPr lvl="1"/>
            <a:endParaRPr lang="sl-SI" dirty="0"/>
          </a:p>
          <a:p>
            <a:r>
              <a:rPr lang="sl-SI" dirty="0"/>
              <a:t>Izogibajoče navezani</a:t>
            </a:r>
          </a:p>
          <a:p>
            <a:pPr lvl="1"/>
            <a:r>
              <a:rPr lang="sl-SI" dirty="0"/>
              <a:t>Ni distresa ob ločitvi, izogibanje ob ponovnem snidenju.</a:t>
            </a:r>
          </a:p>
          <a:p>
            <a:pPr lvl="1"/>
            <a:endParaRPr lang="sl-SI" dirty="0"/>
          </a:p>
          <a:p>
            <a:r>
              <a:rPr lang="sl-SI" dirty="0"/>
              <a:t>Ambivalentno (upirajoče) navezani</a:t>
            </a:r>
          </a:p>
          <a:p>
            <a:pPr lvl="1"/>
            <a:r>
              <a:rPr lang="sl-SI" dirty="0"/>
              <a:t>Iskanje veliko bližine z osebo pred ločitvijo, jeza in upiranje, ko se vrne.</a:t>
            </a:r>
          </a:p>
          <a:p>
            <a:pPr lvl="1"/>
            <a:endParaRPr lang="sl-SI" dirty="0"/>
          </a:p>
          <a:p>
            <a:r>
              <a:rPr lang="sl-SI" dirty="0"/>
              <a:t>Dezorganizirano/dezorientirano navezani</a:t>
            </a:r>
          </a:p>
          <a:p>
            <a:pPr lvl="1"/>
            <a:r>
              <a:rPr lang="sl-SI" dirty="0"/>
              <a:t>Zmedeno in protislovno odzivanje ob prisotnosti, ločitvi in po snidenju.</a:t>
            </a:r>
          </a:p>
        </p:txBody>
      </p:sp>
      <p:pic>
        <p:nvPicPr>
          <p:cNvPr id="6" name="Slika 5">
            <a:extLst>
              <a:ext uri="{FF2B5EF4-FFF2-40B4-BE49-F238E27FC236}">
                <a16:creationId xmlns:a16="http://schemas.microsoft.com/office/drawing/2014/main" id="{9DD5FEC0-E477-4A66-880C-A5B99272A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854" y="2360572"/>
            <a:ext cx="4359306" cy="2906204"/>
          </a:xfrm>
          <a:prstGeom prst="rect">
            <a:avLst/>
          </a:prstGeom>
        </p:spPr>
      </p:pic>
    </p:spTree>
    <p:extLst>
      <p:ext uri="{BB962C8B-B14F-4D97-AF65-F5344CB8AC3E}">
        <p14:creationId xmlns:p14="http://schemas.microsoft.com/office/powerpoint/2010/main" val="402499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ECAA274-77A8-48C8-B4F6-727DB2180C11}"/>
              </a:ext>
            </a:extLst>
          </p:cNvPr>
          <p:cNvSpPr>
            <a:spLocks noGrp="1"/>
          </p:cNvSpPr>
          <p:nvPr>
            <p:ph type="title"/>
          </p:nvPr>
        </p:nvSpPr>
        <p:spPr/>
        <p:txBody>
          <a:bodyPr/>
          <a:lstStyle/>
          <a:p>
            <a:r>
              <a:rPr lang="sl-SI" dirty="0"/>
              <a:t>Kateri vzorec navezanosti se bo razvil pri otroku?</a:t>
            </a:r>
          </a:p>
        </p:txBody>
      </p:sp>
      <p:sp>
        <p:nvSpPr>
          <p:cNvPr id="3" name="Označba mesta vsebine 2">
            <a:extLst>
              <a:ext uri="{FF2B5EF4-FFF2-40B4-BE49-F238E27FC236}">
                <a16:creationId xmlns:a16="http://schemas.microsoft.com/office/drawing/2014/main" id="{5513B7D4-7670-466C-AC4D-73FBE9CFE1F0}"/>
              </a:ext>
            </a:extLst>
          </p:cNvPr>
          <p:cNvSpPr>
            <a:spLocks noGrp="1"/>
          </p:cNvSpPr>
          <p:nvPr>
            <p:ph idx="1"/>
          </p:nvPr>
        </p:nvSpPr>
        <p:spPr/>
        <p:txBody>
          <a:bodyPr/>
          <a:lstStyle/>
          <a:p>
            <a:r>
              <a:rPr lang="sl-SI" dirty="0"/>
              <a:t>Odvisno predvsem od obnašanja referenčne osebe (to pa od njenih izkušenj in vzorca navezanosti).</a:t>
            </a:r>
          </a:p>
          <a:p>
            <a:endParaRPr lang="sl-SI" dirty="0"/>
          </a:p>
        </p:txBody>
      </p:sp>
      <p:pic>
        <p:nvPicPr>
          <p:cNvPr id="6" name="Slika 5">
            <a:extLst>
              <a:ext uri="{FF2B5EF4-FFF2-40B4-BE49-F238E27FC236}">
                <a16:creationId xmlns:a16="http://schemas.microsoft.com/office/drawing/2014/main" id="{22543BDB-2DCD-4916-98E4-FAE3391EE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65454" y="716517"/>
            <a:ext cx="3530932" cy="7344792"/>
          </a:xfrm>
          <a:prstGeom prst="rect">
            <a:avLst/>
          </a:prstGeom>
        </p:spPr>
      </p:pic>
    </p:spTree>
    <p:extLst>
      <p:ext uri="{BB962C8B-B14F-4D97-AF65-F5344CB8AC3E}">
        <p14:creationId xmlns:p14="http://schemas.microsoft.com/office/powerpoint/2010/main" val="383225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6159B01-F701-4F27-90FE-22BBBD6B1C1E}"/>
              </a:ext>
            </a:extLst>
          </p:cNvPr>
          <p:cNvSpPr>
            <a:spLocks noGrp="1"/>
          </p:cNvSpPr>
          <p:nvPr>
            <p:ph type="title"/>
          </p:nvPr>
        </p:nvSpPr>
        <p:spPr/>
        <p:txBody>
          <a:bodyPr/>
          <a:lstStyle/>
          <a:p>
            <a:r>
              <a:rPr lang="sl-SI" dirty="0"/>
              <a:t>Notranji delovni model navezanosti</a:t>
            </a:r>
          </a:p>
        </p:txBody>
      </p:sp>
      <p:sp>
        <p:nvSpPr>
          <p:cNvPr id="3" name="Označba mesta vsebine 2">
            <a:extLst>
              <a:ext uri="{FF2B5EF4-FFF2-40B4-BE49-F238E27FC236}">
                <a16:creationId xmlns:a16="http://schemas.microsoft.com/office/drawing/2014/main" id="{8C717169-820F-422D-BFC2-B7A39B190023}"/>
              </a:ext>
            </a:extLst>
          </p:cNvPr>
          <p:cNvSpPr>
            <a:spLocks noGrp="1"/>
          </p:cNvSpPr>
          <p:nvPr>
            <p:ph idx="1"/>
          </p:nvPr>
        </p:nvSpPr>
        <p:spPr>
          <a:xfrm>
            <a:off x="7256794" y="2103120"/>
            <a:ext cx="3868405" cy="3849624"/>
          </a:xfrm>
        </p:spPr>
        <p:txBody>
          <a:bodyPr/>
          <a:lstStyle/>
          <a:p>
            <a:pPr marL="0" indent="0">
              <a:buNone/>
            </a:pPr>
            <a:r>
              <a:rPr lang="sl-SI" sz="1800" dirty="0"/>
              <a:t>= niz pričakovanj pri posameznikih, ki izvira iz zgodnjih izkušenj otrok/referenčna oseba in se nanaša na dostopnost in občutljivost referenčne osebe do otroka.</a:t>
            </a:r>
          </a:p>
          <a:p>
            <a:pPr marL="0" indent="0">
              <a:buNone/>
            </a:pPr>
            <a:endParaRPr lang="sl-SI" dirty="0"/>
          </a:p>
          <a:p>
            <a:pPr marL="0" indent="0">
              <a:buNone/>
            </a:pPr>
            <a:r>
              <a:rPr lang="sl-SI" dirty="0"/>
              <a:t>Te mentalne reprezentacije čustvenega odnosa posamezniku služijo kot vodilo pri oblikovanju vseh kasnejših tesnih odnosov z drugimi ljudmi.</a:t>
            </a:r>
          </a:p>
        </p:txBody>
      </p:sp>
      <p:pic>
        <p:nvPicPr>
          <p:cNvPr id="6" name="Slika 5">
            <a:extLst>
              <a:ext uri="{FF2B5EF4-FFF2-40B4-BE49-F238E27FC236}">
                <a16:creationId xmlns:a16="http://schemas.microsoft.com/office/drawing/2014/main" id="{3C4138CA-A3BC-4034-AB3F-E5FB4E5D1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239" y="1866525"/>
            <a:ext cx="5525539" cy="4348881"/>
          </a:xfrm>
          <a:prstGeom prst="rect">
            <a:avLst/>
          </a:prstGeom>
        </p:spPr>
      </p:pic>
    </p:spTree>
    <p:extLst>
      <p:ext uri="{BB962C8B-B14F-4D97-AF65-F5344CB8AC3E}">
        <p14:creationId xmlns:p14="http://schemas.microsoft.com/office/powerpoint/2010/main" val="177519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slov 6">
            <a:extLst>
              <a:ext uri="{FF2B5EF4-FFF2-40B4-BE49-F238E27FC236}">
                <a16:creationId xmlns:a16="http://schemas.microsoft.com/office/drawing/2014/main" id="{31A71BA8-EC8A-4EDB-9631-65E709E9F1FD}"/>
              </a:ext>
            </a:extLst>
          </p:cNvPr>
          <p:cNvSpPr>
            <a:spLocks noGrp="1"/>
          </p:cNvSpPr>
          <p:nvPr>
            <p:ph type="title"/>
          </p:nvPr>
        </p:nvSpPr>
        <p:spPr/>
        <p:txBody>
          <a:bodyPr/>
          <a:lstStyle/>
          <a:p>
            <a:r>
              <a:rPr lang="sl-SI" dirty="0"/>
              <a:t>Teorija in praksa:</a:t>
            </a:r>
          </a:p>
        </p:txBody>
      </p:sp>
      <p:sp>
        <p:nvSpPr>
          <p:cNvPr id="8" name="Označba mesta vsebine 7">
            <a:extLst>
              <a:ext uri="{FF2B5EF4-FFF2-40B4-BE49-F238E27FC236}">
                <a16:creationId xmlns:a16="http://schemas.microsoft.com/office/drawing/2014/main" id="{DF5408FB-A82B-4EB7-B13C-1FC51EFB3291}"/>
              </a:ext>
            </a:extLst>
          </p:cNvPr>
          <p:cNvSpPr>
            <a:spLocks noGrp="1"/>
          </p:cNvSpPr>
          <p:nvPr>
            <p:ph idx="1"/>
          </p:nvPr>
        </p:nvSpPr>
        <p:spPr/>
        <p:txBody>
          <a:bodyPr/>
          <a:lstStyle/>
          <a:p>
            <a:r>
              <a:rPr lang="sl-SI" dirty="0"/>
              <a:t>porodniški dopust (zakonodaja),</a:t>
            </a:r>
          </a:p>
          <a:p>
            <a:r>
              <a:rPr lang="sl-SI" dirty="0"/>
              <a:t>izobraževanje vzgojiteljic (javni vrtci, nacionalni standardi),</a:t>
            </a:r>
          </a:p>
          <a:p>
            <a:r>
              <a:rPr lang="sl-SI" dirty="0"/>
              <a:t>otroci v bolnišnicah (stiki, obiski, prenočevanje staršev), </a:t>
            </a:r>
          </a:p>
          <a:p>
            <a:r>
              <a:rPr lang="sl-SI" dirty="0"/>
              <a:t>preventiva na področju duševnega zdravja (zdravstvene ustanove),</a:t>
            </a:r>
          </a:p>
          <a:p>
            <a:r>
              <a:rPr lang="sl-SI" dirty="0"/>
              <a:t>skrbništva, pravice do obiskov (centri za socialno delo).</a:t>
            </a:r>
          </a:p>
          <a:p>
            <a:endParaRPr lang="sl-SI" dirty="0"/>
          </a:p>
        </p:txBody>
      </p:sp>
      <p:pic>
        <p:nvPicPr>
          <p:cNvPr id="3" name="Slika 2">
            <a:extLst>
              <a:ext uri="{FF2B5EF4-FFF2-40B4-BE49-F238E27FC236}">
                <a16:creationId xmlns:a16="http://schemas.microsoft.com/office/drawing/2014/main" id="{EE406ACF-EE59-4815-ACDB-5AB048436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34" y="4025081"/>
            <a:ext cx="3286217" cy="2190325"/>
          </a:xfrm>
          <a:prstGeom prst="rect">
            <a:avLst/>
          </a:prstGeom>
        </p:spPr>
      </p:pic>
      <p:pic>
        <p:nvPicPr>
          <p:cNvPr id="6" name="Slika 5">
            <a:extLst>
              <a:ext uri="{FF2B5EF4-FFF2-40B4-BE49-F238E27FC236}">
                <a16:creationId xmlns:a16="http://schemas.microsoft.com/office/drawing/2014/main" id="{0764238F-2012-442A-B26F-7652C18A9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0628" y="4352544"/>
            <a:ext cx="2857500" cy="1600200"/>
          </a:xfrm>
          <a:prstGeom prst="rect">
            <a:avLst/>
          </a:prstGeom>
        </p:spPr>
      </p:pic>
      <p:pic>
        <p:nvPicPr>
          <p:cNvPr id="10" name="Slika 9">
            <a:extLst>
              <a:ext uri="{FF2B5EF4-FFF2-40B4-BE49-F238E27FC236}">
                <a16:creationId xmlns:a16="http://schemas.microsoft.com/office/drawing/2014/main" id="{51F4D1CD-849E-4F58-91CE-BECA45E82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905" y="1328394"/>
            <a:ext cx="2737281" cy="4105922"/>
          </a:xfrm>
          <a:prstGeom prst="rect">
            <a:avLst/>
          </a:prstGeom>
        </p:spPr>
      </p:pic>
    </p:spTree>
    <p:extLst>
      <p:ext uri="{BB962C8B-B14F-4D97-AF65-F5344CB8AC3E}">
        <p14:creationId xmlns:p14="http://schemas.microsoft.com/office/powerpoint/2010/main" val="3848682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9037_TF56410444" id="{0DA59A23-A62D-4641-9DA3-6ABC9C74113B}" vid="{7DD40D30-D74C-4073-9EAB-0F98B4E9F0C5}"/>
    </a:ext>
  </a:extLst>
</a:theme>
</file>

<file path=ppt/theme/theme2.xml><?xml version="1.0" encoding="utf-8"?>
<a:theme xmlns:a="http://schemas.openxmlformats.org/drawingml/2006/main" name="Officeova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ova 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{03475615-CCC0-4E63-8321-DE2AC20A99C5}tf56410444_win32</Template>
  <TotalTime>2320</TotalTime>
  <Words>419</Words>
  <Application>Microsoft Office PowerPoint</Application>
  <PresentationFormat>Širokozaslonsko</PresentationFormat>
  <Paragraphs>59</Paragraphs>
  <Slides>10</Slides>
  <Notes>0</Notes>
  <HiddenSlides>0</HiddenSlides>
  <MMClips>0</MMClips>
  <ScaleCrop>false</ScaleCrop>
  <HeadingPairs>
    <vt:vector size="6" baseType="variant">
      <vt:variant>
        <vt:lpstr>Uporabljene pisave</vt:lpstr>
      </vt:variant>
      <vt:variant>
        <vt:i4>5</vt:i4>
      </vt:variant>
      <vt:variant>
        <vt:lpstr>Tema</vt:lpstr>
      </vt:variant>
      <vt:variant>
        <vt:i4>1</vt:i4>
      </vt:variant>
      <vt:variant>
        <vt:lpstr>Naslovi diapozitivov</vt:lpstr>
      </vt:variant>
      <vt:variant>
        <vt:i4>10</vt:i4>
      </vt:variant>
    </vt:vector>
  </HeadingPairs>
  <TitlesOfParts>
    <vt:vector size="16" baseType="lpstr">
      <vt:lpstr>Avenir Next LT Pro</vt:lpstr>
      <vt:lpstr>Avenir Next LT Pro Light</vt:lpstr>
      <vt:lpstr>Calibri</vt:lpstr>
      <vt:lpstr>Garamond</vt:lpstr>
      <vt:lpstr>Wingdings</vt:lpstr>
      <vt:lpstr>SavonVTI</vt:lpstr>
      <vt:lpstr>Teorija navezanosti</vt:lpstr>
      <vt:lpstr>Razvoj teorije navezanosti</vt:lpstr>
      <vt:lpstr>Navezanost</vt:lpstr>
      <vt:lpstr>Etološka teorija navezanosti (J. Bowbly, 1969)</vt:lpstr>
      <vt:lpstr>Tuja situacija (M. Ainsworth, 1970)</vt:lpstr>
      <vt:lpstr>Štirje glavni vzorci navezanosti</vt:lpstr>
      <vt:lpstr>Kateri vzorec navezanosti se bo razvil pri otroku?</vt:lpstr>
      <vt:lpstr>Notranji delovni model navezanosti</vt:lpstr>
      <vt:lpstr>Teorija in praksa:</vt:lpstr>
      <vt:lpstr>Posnetki za dodatno razlago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Teorija navezanosti</dc:title>
  <dc:creator>Sanja</dc:creator>
  <cp:lastModifiedBy>Sanja Ćorič</cp:lastModifiedBy>
  <cp:revision>25</cp:revision>
  <dcterms:created xsi:type="dcterms:W3CDTF">2020-10-11T19:05:35Z</dcterms:created>
  <dcterms:modified xsi:type="dcterms:W3CDTF">2023-11-14T08:16:33Z</dcterms:modified>
</cp:coreProperties>
</file>